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59" r:id="rId5"/>
    <p:sldId id="279" r:id="rId6"/>
    <p:sldId id="283" r:id="rId7"/>
    <p:sldId id="287" r:id="rId8"/>
    <p:sldId id="282" r:id="rId9"/>
    <p:sldId id="280" r:id="rId10"/>
    <p:sldId id="298" r:id="rId11"/>
    <p:sldId id="293" r:id="rId12"/>
    <p:sldId id="295" r:id="rId13"/>
    <p:sldId id="296" r:id="rId14"/>
    <p:sldId id="262" r:id="rId15"/>
    <p:sldId id="263" r:id="rId16"/>
    <p:sldId id="268" r:id="rId17"/>
    <p:sldId id="272" r:id="rId18"/>
    <p:sldId id="273" r:id="rId19"/>
    <p:sldId id="274" r:id="rId20"/>
  </p:sldIdLst>
  <p:sldSz cx="12192000" cy="6858000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2C4A64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-390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48EFFFE-FCDE-4499-B4B1-930848551D66}" type="doc">
      <dgm:prSet loTypeId="urn:microsoft.com/office/officeart/2005/8/layout/default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1661CEE-9FCE-4C3A-8EFD-36B8FB718144}" type="pres">
      <dgm:prSet presAssocID="{448EFFFE-FCDE-4499-B4B1-930848551D66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</dgm:ptLst>
  <dgm:cxnLst>
    <dgm:cxn modelId="{882F200B-2309-43F9-BBC1-BBA8545B0365}" type="presOf" srcId="{448EFFFE-FCDE-4499-B4B1-930848551D66}" destId="{91661CEE-9FCE-4C3A-8EFD-36B8FB718144}" srcOrd="0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48EFFFE-FCDE-4499-B4B1-930848551D66}" type="doc">
      <dgm:prSet loTypeId="urn:microsoft.com/office/officeart/2005/8/layout/default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1661CEE-9FCE-4C3A-8EFD-36B8FB718144}" type="pres">
      <dgm:prSet presAssocID="{448EFFFE-FCDE-4499-B4B1-930848551D66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</dgm:ptLst>
  <dgm:cxnLst>
    <dgm:cxn modelId="{494D0503-B78E-4F00-8C57-E6C3AC6EFAF0}" type="presOf" srcId="{448EFFFE-FCDE-4499-B4B1-930848551D66}" destId="{91661CEE-9FCE-4C3A-8EFD-36B8FB718144}" srcOrd="0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48EFFFE-FCDE-4499-B4B1-930848551D66}" type="doc">
      <dgm:prSet loTypeId="urn:microsoft.com/office/officeart/2005/8/layout/default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1661CEE-9FCE-4C3A-8EFD-36B8FB718144}" type="pres">
      <dgm:prSet presAssocID="{448EFFFE-FCDE-4499-B4B1-930848551D66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</dgm:ptLst>
  <dgm:cxnLst>
    <dgm:cxn modelId="{BD10ADD2-480D-4A99-B38E-9923637C3377}" type="presOf" srcId="{448EFFFE-FCDE-4499-B4B1-930848551D66}" destId="{91661CEE-9FCE-4C3A-8EFD-36B8FB718144}" srcOrd="0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48EFFFE-FCDE-4499-B4B1-930848551D66}" type="doc">
      <dgm:prSet loTypeId="urn:microsoft.com/office/officeart/2005/8/layout/default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1661CEE-9FCE-4C3A-8EFD-36B8FB718144}" type="pres">
      <dgm:prSet presAssocID="{448EFFFE-FCDE-4499-B4B1-930848551D66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</dgm:ptLst>
  <dgm:cxnLst>
    <dgm:cxn modelId="{DBE3D820-A73B-4D5D-8EDC-147603555A41}" type="presOf" srcId="{448EFFFE-FCDE-4499-B4B1-930848551D66}" destId="{91661CEE-9FCE-4C3A-8EFD-36B8FB718144}" srcOrd="0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2" Type="http://schemas.openxmlformats.org/officeDocument/2006/relationships/image" Target="../media/image5.png"/><Relationship Id="rId1" Type="http://schemas.openxmlformats.org/officeDocument/2006/relationships/image" Target="../media/image4.png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5" Type="http://schemas.openxmlformats.org/officeDocument/2006/relationships/image" Target="../media/image1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Relationship Id="rId14" Type="http://schemas.openxmlformats.org/officeDocument/2006/relationships/image" Target="../media/image17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2B0AF-672D-4895-9A8D-6F94694A3EFD}" type="datetimeFigureOut">
              <a:rPr lang="ru-RU" smtClean="0"/>
              <a:pPr/>
              <a:t>08.01.2020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F0122-FFEB-49B9-B8F6-08A827A81E6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34967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2B0AF-672D-4895-9A8D-6F94694A3EFD}" type="datetimeFigureOut">
              <a:rPr lang="ru-RU" smtClean="0"/>
              <a:pPr/>
              <a:t>08.01.2020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F0122-FFEB-49B9-B8F6-08A827A81E6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47682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2B0AF-672D-4895-9A8D-6F94694A3EFD}" type="datetimeFigureOut">
              <a:rPr lang="ru-RU" smtClean="0"/>
              <a:pPr/>
              <a:t>08.01.2020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F0122-FFEB-49B9-B8F6-08A827A81E6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73111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2B0AF-672D-4895-9A8D-6F94694A3EFD}" type="datetimeFigureOut">
              <a:rPr lang="ru-RU" smtClean="0"/>
              <a:pPr/>
              <a:t>08.01.2020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F0122-FFEB-49B9-B8F6-08A827A81E6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88181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2B0AF-672D-4895-9A8D-6F94694A3EFD}" type="datetimeFigureOut">
              <a:rPr lang="ru-RU" smtClean="0"/>
              <a:pPr/>
              <a:t>08.01.2020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F0122-FFEB-49B9-B8F6-08A827A81E6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18055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2B0AF-672D-4895-9A8D-6F94694A3EFD}" type="datetimeFigureOut">
              <a:rPr lang="ru-RU" smtClean="0"/>
              <a:pPr/>
              <a:t>08.01.2020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F0122-FFEB-49B9-B8F6-08A827A81E6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94870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2B0AF-672D-4895-9A8D-6F94694A3EFD}" type="datetimeFigureOut">
              <a:rPr lang="ru-RU" smtClean="0"/>
              <a:pPr/>
              <a:t>08.01.2020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F0122-FFEB-49B9-B8F6-08A827A81E6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7534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2B0AF-672D-4895-9A8D-6F94694A3EFD}" type="datetimeFigureOut">
              <a:rPr lang="ru-RU" smtClean="0"/>
              <a:pPr/>
              <a:t>08.01.2020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F0122-FFEB-49B9-B8F6-08A827A81E6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92245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2B0AF-672D-4895-9A8D-6F94694A3EFD}" type="datetimeFigureOut">
              <a:rPr lang="ru-RU" smtClean="0"/>
              <a:pPr/>
              <a:t>08.01.2020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F0122-FFEB-49B9-B8F6-08A827A81E6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66708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2B0AF-672D-4895-9A8D-6F94694A3EFD}" type="datetimeFigureOut">
              <a:rPr lang="ru-RU" smtClean="0"/>
              <a:pPr/>
              <a:t>08.01.2020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F0122-FFEB-49B9-B8F6-08A827A81E6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21175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2B0AF-672D-4895-9A8D-6F94694A3EFD}" type="datetimeFigureOut">
              <a:rPr lang="ru-RU" smtClean="0"/>
              <a:pPr/>
              <a:t>08.01.2020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F0122-FFEB-49B9-B8F6-08A827A81E6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06244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C2B0AF-672D-4895-9A8D-6F94694A3EFD}" type="datetimeFigureOut">
              <a:rPr lang="ru-RU" smtClean="0"/>
              <a:pPr/>
              <a:t>08.01.2020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2F0122-FFEB-49B9-B8F6-08A827A81E6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20612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13" Type="http://schemas.openxmlformats.org/officeDocument/2006/relationships/oleObject" Target="../embeddings/oleObject11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12" Type="http://schemas.openxmlformats.org/officeDocument/2006/relationships/oleObject" Target="../embeddings/oleObject10.bin"/><Relationship Id="rId1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4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3.bin"/><Relationship Id="rId15" Type="http://schemas.openxmlformats.org/officeDocument/2006/relationships/oleObject" Target="../embeddings/oleObject13.bin"/><Relationship Id="rId10" Type="http://schemas.openxmlformats.org/officeDocument/2006/relationships/oleObject" Target="../embeddings/oleObject8.bin"/><Relationship Id="rId4" Type="http://schemas.openxmlformats.org/officeDocument/2006/relationships/oleObject" Target="../embeddings/oleObject2.bin"/><Relationship Id="rId9" Type="http://schemas.openxmlformats.org/officeDocument/2006/relationships/oleObject" Target="../embeddings/oleObject7.bin"/><Relationship Id="rId14" Type="http://schemas.openxmlformats.org/officeDocument/2006/relationships/oleObject" Target="../embeddings/oleObject12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19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20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0" y="662965"/>
            <a:ext cx="12192000" cy="6195035"/>
          </a:xfrm>
          <a:prstGeom prst="rect">
            <a:avLst/>
          </a:prstGeom>
          <a:solidFill>
            <a:srgbClr val="2C4A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0" y="-8273"/>
            <a:ext cx="12192000" cy="769945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3359506" y="88667"/>
            <a:ext cx="5472988" cy="576064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МЕДИЦИНСКАЯ ПОМОЩЬ</a:t>
            </a:r>
            <a:endParaRPr lang="ru-RU" sz="24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18" name="Группа 17"/>
          <p:cNvGrpSpPr/>
          <p:nvPr/>
        </p:nvGrpSpPr>
        <p:grpSpPr>
          <a:xfrm>
            <a:off x="1205712" y="1342663"/>
            <a:ext cx="9780576" cy="2393911"/>
            <a:chOff x="1186877" y="1342663"/>
            <a:chExt cx="9780576" cy="2393911"/>
          </a:xfrm>
        </p:grpSpPr>
        <p:sp>
          <p:nvSpPr>
            <p:cNvPr id="13" name="Скругленный прямоугольник 12"/>
            <p:cNvSpPr/>
            <p:nvPr/>
          </p:nvSpPr>
          <p:spPr>
            <a:xfrm>
              <a:off x="7389369" y="1342663"/>
              <a:ext cx="2943596" cy="1433194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27153" tIns="996153" rIns="795452" bIns="996153" numCol="1" spcCol="1270" anchor="ctr" anchorCtr="0">
              <a:noAutofit/>
            </a:bodyPr>
            <a:lstStyle/>
            <a:p>
              <a:pPr lvl="0" indent="533400" algn="ctr" defTabSz="2044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400" b="1" kern="1200" dirty="0" smtClean="0">
                  <a:solidFill>
                    <a:srgbClr val="2C4A64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ОСМС</a:t>
              </a:r>
              <a:endParaRPr lang="ru-RU" sz="2400" b="1" kern="1200" dirty="0">
                <a:solidFill>
                  <a:srgbClr val="2C4A6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186877" y="3102351"/>
              <a:ext cx="459119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400" b="1" dirty="0" smtClean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ПП РК от 20 июня 2019 года </a:t>
              </a:r>
            </a:p>
            <a:p>
              <a:pPr algn="ctr"/>
              <a:r>
                <a:rPr lang="ru-RU" sz="1400" b="1" dirty="0" smtClean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№ 420 «Об </a:t>
              </a:r>
              <a:r>
                <a:rPr lang="ru-RU" sz="1400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утверждении перечня </a:t>
              </a:r>
              <a:r>
                <a:rPr lang="ru-RU" sz="1400" b="1" dirty="0" smtClean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ГОБМП»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6754881" y="2997910"/>
              <a:ext cx="4212572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400" b="1" dirty="0" smtClean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ПП РК от 20 июня 2019 года </a:t>
              </a:r>
            </a:p>
            <a:p>
              <a:pPr algn="ctr"/>
              <a:r>
                <a:rPr lang="ru-RU" sz="1400" b="1" dirty="0" smtClean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№ 421 «Об </a:t>
              </a:r>
              <a:r>
                <a:rPr lang="ru-RU" sz="1400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утверждении перечня </a:t>
              </a:r>
              <a:r>
                <a:rPr lang="ru-RU" sz="1400" b="1" dirty="0" smtClean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медицинской помощи в системе ОСМС»</a:t>
              </a: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356287" y="4310872"/>
            <a:ext cx="11479427" cy="1089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533400" algn="ctr" defTabSz="2044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400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Информация об оказании медицинской помощи в АПО в информационных системах регистрируется в виде направлений и фактов оказания услуг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56287" y="5642854"/>
            <a:ext cx="1147942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Пакет финансирования определяется </a:t>
            </a:r>
            <a:r>
              <a:rPr lang="ru-RU" sz="24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однократно</a:t>
            </a:r>
            <a:r>
              <a:rPr lang="ru-RU" sz="2400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при создании направления или факте оказания экстренной услуги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2029510" y="1310006"/>
            <a:ext cx="2943596" cy="138443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27153" tIns="996153" rIns="795452" bIns="996153" numCol="1" spcCol="1270" anchor="ctr" anchorCtr="0">
            <a:noAutofit/>
          </a:bodyPr>
          <a:lstStyle/>
          <a:p>
            <a:pPr lvl="0" indent="533400" algn="ctr" defTabSz="2044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400" b="1" kern="1200" dirty="0" smtClean="0">
                <a:solidFill>
                  <a:srgbClr val="2C4A6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ГОБМП</a:t>
            </a:r>
            <a:endParaRPr lang="ru-RU" sz="2400" b="1" kern="1200" dirty="0">
              <a:solidFill>
                <a:srgbClr val="2C4A64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9908" y="5083275"/>
            <a:ext cx="760949" cy="634251"/>
          </a:xfrm>
          <a:prstGeom prst="rect">
            <a:avLst/>
          </a:prstGeom>
          <a:ln>
            <a:solidFill>
              <a:schemeClr val="accent1">
                <a:lumMod val="20000"/>
                <a:lumOff val="8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xmlns="" val="3635038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C4A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0" y="-8273"/>
            <a:ext cx="12192000" cy="632741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ПОРЯДОК ОПРЕДЕЛЕНИЯ ПАКЕТА ФИНАНСИРОВАНИЯ В ИС «ЕДИНАЯ ПЛАТЕЖНАЯ СИСТЕМА»</a:t>
            </a:r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1728438" y="1463803"/>
            <a:ext cx="2207941" cy="13574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ВНУТРЕННАЯ УСЛУГА (УСЛУГА, ОКАЗАННАЯ НАПРАВЛЯЮЩЕЙ МО) </a:t>
            </a:r>
            <a:endParaRPr lang="ru-RU" sz="16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1706137" y="717470"/>
            <a:ext cx="2219091" cy="57476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2C4A6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КДУ в КПН</a:t>
            </a:r>
            <a:endParaRPr lang="ru-RU" sz="2400" b="1" dirty="0">
              <a:solidFill>
                <a:srgbClr val="2C4A64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6696352" y="728621"/>
            <a:ext cx="5179697" cy="57476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2C4A6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КДУ вне КПН</a:t>
            </a:r>
            <a:endParaRPr lang="ru-RU" sz="2400" b="1" dirty="0">
              <a:solidFill>
                <a:srgbClr val="2C4A64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706136" y="3184810"/>
            <a:ext cx="2178203" cy="144294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ВНЕШНЯЯ УСЛУГА (УСЛУГА, НЕ ОКАЗАННАЯ НАПРАВЛЯЮЩЕЙ МО) </a:t>
            </a:r>
            <a:endParaRPr lang="ru-RU" sz="16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6718654" y="1430348"/>
            <a:ext cx="2332420" cy="185926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5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УСЛУГИ БЕЗ НАПРАВЛЕНИЯ:</a:t>
            </a:r>
          </a:p>
          <a:p>
            <a:pPr marL="342900" lvl="0" indent="-342900">
              <a:buAutoNum type="arabicPeriod"/>
            </a:pPr>
            <a:r>
              <a:rPr lang="ru-RU" sz="15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ПМК </a:t>
            </a:r>
            <a:r>
              <a:rPr lang="ru-RU" sz="15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(ГОБМП)</a:t>
            </a:r>
          </a:p>
          <a:p>
            <a:pPr marL="342900" lvl="0" indent="-342900">
              <a:buAutoNum type="arabicPeriod"/>
            </a:pPr>
            <a:r>
              <a:rPr lang="ru-RU" sz="15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ТРАВМАТОЛОГИЯ</a:t>
            </a:r>
          </a:p>
          <a:p>
            <a:pPr marL="342900" lvl="0" indent="-342900">
              <a:buAutoNum type="arabicPeriod"/>
            </a:pPr>
            <a:r>
              <a:rPr lang="ru-RU" sz="15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СТОМАТОЛОГИЯ</a:t>
            </a:r>
          </a:p>
          <a:p>
            <a:pPr marL="342900" lvl="0" indent="-342900">
              <a:buAutoNum type="arabicPeriod"/>
            </a:pPr>
            <a:r>
              <a:rPr lang="ru-RU" sz="15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КОЖВЕН</a:t>
            </a:r>
          </a:p>
          <a:p>
            <a:pPr marL="342900" lvl="0" indent="-342900">
              <a:buAutoNum type="arabicPeriod"/>
            </a:pPr>
            <a:r>
              <a:rPr lang="ru-RU" sz="15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ВОВ</a:t>
            </a:r>
            <a:endParaRPr lang="ru-RU" sz="14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" name="Заголовок 1"/>
          <p:cNvSpPr txBox="1">
            <a:spLocks/>
          </p:cNvSpPr>
          <p:nvPr/>
        </p:nvSpPr>
        <p:spPr>
          <a:xfrm>
            <a:off x="1717287" y="4727268"/>
            <a:ext cx="10326029" cy="1194029"/>
          </a:xfrm>
          <a:prstGeom prst="rect">
            <a:avLst/>
          </a:prstGeom>
        </p:spPr>
        <p:txBody>
          <a:bodyPr vert="horz"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8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 ОТСУТСТВИИ ДОГОВОРА СОИСПОЛНЕНИЯ В ИС «ЕПС» СОЗДАЕТСЯ </a:t>
            </a:r>
            <a:r>
              <a:rPr lang="ru-RU" sz="1800" b="1" u="sng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ПРОЕКТ</a:t>
            </a:r>
            <a:r>
              <a:rPr lang="ru-RU" sz="18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ДОГОВОРА СОИСПОЛНЕНИЯ</a:t>
            </a:r>
            <a:endParaRPr lang="ru-RU" sz="1800" b="1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4" name="Рисунок 4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92098" y="4904855"/>
            <a:ext cx="760949" cy="634251"/>
          </a:xfrm>
          <a:prstGeom prst="rect">
            <a:avLst/>
          </a:prstGeom>
          <a:ln>
            <a:solidFill>
              <a:schemeClr val="accent1">
                <a:lumMod val="20000"/>
                <a:lumOff val="80000"/>
              </a:schemeClr>
            </a:solidFill>
          </a:ln>
        </p:spPr>
      </p:pic>
      <p:sp>
        <p:nvSpPr>
          <p:cNvPr id="19" name="Скругленный прямоугольник 18"/>
          <p:cNvSpPr/>
          <p:nvPr/>
        </p:nvSpPr>
        <p:spPr>
          <a:xfrm>
            <a:off x="4153871" y="1449733"/>
            <a:ext cx="2343571" cy="137152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2C4A6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СЧЕТ-РЕЕСТР НАО «ФСМС»</a:t>
            </a:r>
            <a:endParaRPr lang="ru-RU" sz="2400" b="1" dirty="0">
              <a:solidFill>
                <a:srgbClr val="2C4A64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133816" y="1516640"/>
            <a:ext cx="1483112" cy="192908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3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КДУ в рамках КПН</a:t>
            </a:r>
            <a:endParaRPr lang="ru-RU" sz="2300" b="1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4222596" y="724904"/>
            <a:ext cx="2219091" cy="57476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ГОБМП</a:t>
            </a:r>
            <a:endParaRPr lang="ru-RU" sz="2400" b="1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4172456" y="3163304"/>
            <a:ext cx="2343571" cy="137152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2C4A6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СЧЕТ-РЕЕСТР СОИСПОЛНЕНИЯ</a:t>
            </a:r>
            <a:endParaRPr lang="ru-RU" b="1" dirty="0">
              <a:solidFill>
                <a:srgbClr val="2C4A64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6" name="Заголовок 1"/>
          <p:cNvSpPr txBox="1">
            <a:spLocks/>
          </p:cNvSpPr>
          <p:nvPr/>
        </p:nvSpPr>
        <p:spPr>
          <a:xfrm>
            <a:off x="1847385" y="5947320"/>
            <a:ext cx="10117874" cy="754565"/>
          </a:xfrm>
          <a:prstGeom prst="rect">
            <a:avLst/>
          </a:prstGeom>
        </p:spPr>
        <p:txBody>
          <a:bodyPr vert="horz"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8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ПОДПИСАНИЕ СЧЕТ-РЕЕСТРА НАО «ФСМС» ВОЗМОЖНО ТОЛЬКО ПОСЛЕ ПОДПИСАНИЯ АКТОВ С СОИСПОЛНИТЕЛЕМ</a:t>
            </a:r>
            <a:endParaRPr lang="ru-RU" sz="1800" b="1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44137" y="5949353"/>
            <a:ext cx="760949" cy="634251"/>
          </a:xfrm>
          <a:prstGeom prst="rect">
            <a:avLst/>
          </a:prstGeom>
          <a:ln>
            <a:solidFill>
              <a:schemeClr val="accent1">
                <a:lumMod val="20000"/>
                <a:lumOff val="80000"/>
              </a:schemeClr>
            </a:solidFill>
          </a:ln>
        </p:spPr>
      </p:pic>
      <p:sp>
        <p:nvSpPr>
          <p:cNvPr id="31" name="Прямоугольник 30"/>
          <p:cNvSpPr/>
          <p:nvPr/>
        </p:nvSpPr>
        <p:spPr>
          <a:xfrm>
            <a:off x="9324321" y="1426631"/>
            <a:ext cx="2607483" cy="129426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2C4A6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СЧЕТ-РЕЕСТР НАО «ФСМС» </a:t>
            </a:r>
          </a:p>
          <a:p>
            <a:pPr algn="ctr"/>
            <a:r>
              <a:rPr lang="ru-RU" sz="16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(ПРЯМЫЕ ДОГОВОРЫ)</a:t>
            </a:r>
            <a:endParaRPr lang="ru-RU" sz="1600" b="1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6726088" y="3445001"/>
            <a:ext cx="2332420" cy="135745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-342900"/>
            <a:r>
              <a:rPr lang="ru-RU" sz="16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УСЛУГИ </a:t>
            </a:r>
            <a:r>
              <a:rPr lang="ru-RU" sz="16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ТОЛЬКО</a:t>
            </a:r>
            <a:r>
              <a:rPr lang="ru-RU" sz="16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ПО НАПРАВЛЕНИЮ </a:t>
            </a:r>
            <a:r>
              <a:rPr lang="ru-RU" sz="15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(ОСТАЛЬНЫЕ </a:t>
            </a:r>
          </a:p>
          <a:p>
            <a:pPr marL="342900" lvl="0" indent="-342900" algn="ctr"/>
            <a:r>
              <a:rPr lang="ru-RU" sz="15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КДУ вне КПН)</a:t>
            </a:r>
            <a:endParaRPr lang="ru-RU" sz="15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9376361" y="3441286"/>
            <a:ext cx="2607483" cy="129426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2C4A6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СЧЕТ-РЕЕСТР СОИСПОЛНЕНИЯ (ПМСП-СОИСПОЛНИТЕЛЬ)</a:t>
            </a:r>
            <a:endParaRPr lang="ru-RU" b="1" dirty="0">
              <a:solidFill>
                <a:srgbClr val="2C4A64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5" name="Стрелка вправо 34"/>
          <p:cNvSpPr/>
          <p:nvPr/>
        </p:nvSpPr>
        <p:spPr>
          <a:xfrm>
            <a:off x="3930072" y="1596513"/>
            <a:ext cx="262787" cy="1008295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Стрелка вправо 35"/>
          <p:cNvSpPr/>
          <p:nvPr/>
        </p:nvSpPr>
        <p:spPr>
          <a:xfrm>
            <a:off x="3881750" y="3354689"/>
            <a:ext cx="299957" cy="1008295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Стрелка вправо 36"/>
          <p:cNvSpPr/>
          <p:nvPr/>
        </p:nvSpPr>
        <p:spPr>
          <a:xfrm>
            <a:off x="9055916" y="1659703"/>
            <a:ext cx="266503" cy="1008295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Стрелка вправо 37"/>
          <p:cNvSpPr/>
          <p:nvPr/>
        </p:nvSpPr>
        <p:spPr>
          <a:xfrm>
            <a:off x="9055916" y="3655771"/>
            <a:ext cx="322260" cy="1008295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72122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0" y="662965"/>
            <a:ext cx="12192000" cy="6195035"/>
          </a:xfrm>
          <a:prstGeom prst="rect">
            <a:avLst/>
          </a:prstGeom>
          <a:solidFill>
            <a:srgbClr val="2C4A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0" y="-8273"/>
            <a:ext cx="12192000" cy="866918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814039" y="144965"/>
            <a:ext cx="11377961" cy="702527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ИС «</a:t>
            </a:r>
            <a:r>
              <a:rPr lang="en-US" sz="24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SAQTANDYRÝ</a:t>
            </a:r>
            <a:r>
              <a:rPr lang="ru-RU" sz="24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» - </a:t>
            </a:r>
            <a:r>
              <a:rPr lang="kk-KZ" sz="24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ОПРЕДЕЛЕНИЕ СТАТУСА ЗАСТРАХОВАННОСТИ</a:t>
            </a:r>
            <a:r>
              <a:rPr lang="ru-RU" sz="24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</a:br>
            <a:endParaRPr lang="ru-RU" sz="24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Номер слайда 3">
            <a:extLst>
              <a:ext uri="{FF2B5EF4-FFF2-40B4-BE49-F238E27FC236}">
                <a16:creationId xmlns:a16="http://schemas.microsoft.com/office/drawing/2014/main" xmlns="" id="{B4F0EAAC-3B43-4C0C-B570-01F340554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75219" y="6711282"/>
            <a:ext cx="581025" cy="365125"/>
          </a:xfrm>
        </p:spPr>
        <p:txBody>
          <a:bodyPr/>
          <a:lstStyle/>
          <a:p>
            <a:fld id="{8D44B16B-2415-433A-AD2A-53AB704091BE}" type="slidenum">
              <a:rPr lang="ru-RU" smtClean="0"/>
              <a:pPr/>
              <a:t>11</a:t>
            </a:fld>
            <a:endParaRPr lang="ru-RU" dirty="0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104298765"/>
              </p:ext>
            </p:extLst>
          </p:nvPr>
        </p:nvGraphicFramePr>
        <p:xfrm>
          <a:off x="434335" y="1091967"/>
          <a:ext cx="5426577" cy="1524000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xmlns="" val="2700304854"/>
                    </a:ext>
                  </a:extLst>
                </a:gridCol>
                <a:gridCol w="1828301">
                  <a:extLst>
                    <a:ext uri="{9D8B030D-6E8A-4147-A177-3AD203B41FA5}">
                      <a16:colId xmlns:a16="http://schemas.microsoft.com/office/drawing/2014/main" xmlns="" val="3070171341"/>
                    </a:ext>
                  </a:extLst>
                </a:gridCol>
                <a:gridCol w="1471386">
                  <a:extLst>
                    <a:ext uri="{9D8B030D-6E8A-4147-A177-3AD203B41FA5}">
                      <a16:colId xmlns:a16="http://schemas.microsoft.com/office/drawing/2014/main" xmlns="" val="1096309898"/>
                    </a:ext>
                  </a:extLst>
                </a:gridCol>
                <a:gridCol w="1918610">
                  <a:extLst>
                    <a:ext uri="{9D8B030D-6E8A-4147-A177-3AD203B41FA5}">
                      <a16:colId xmlns:a16="http://schemas.microsoft.com/office/drawing/2014/main" xmlns="" val="1403088565"/>
                    </a:ext>
                  </a:extLst>
                </a:gridCol>
              </a:tblGrid>
              <a:tr h="221139">
                <a:tc>
                  <a:txBody>
                    <a:bodyPr/>
                    <a:lstStyle/>
                    <a:p>
                      <a:endParaRPr lang="ru-RU" sz="1400" b="1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Плательщик ЕСП</a:t>
                      </a:r>
                    </a:p>
                  </a:txBody>
                  <a:tcPr>
                    <a:lnL w="127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Застрахован</a:t>
                      </a:r>
                    </a:p>
                  </a:txBody>
                  <a:tcPr>
                    <a:lnL w="127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Не застрахован</a:t>
                      </a:r>
                    </a:p>
                  </a:txBody>
                  <a:tcPr>
                    <a:lnL w="127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56779290"/>
                  </a:ext>
                </a:extLst>
              </a:tr>
              <a:tr h="184283">
                <a:tc>
                  <a:txBody>
                    <a:bodyPr/>
                    <a:lstStyle/>
                    <a:p>
                      <a:r>
                        <a:rPr lang="ru-RU" sz="1400" b="1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ИНН</a:t>
                      </a:r>
                    </a:p>
                  </a:txBody>
                  <a:tcPr>
                    <a:lnL w="127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>
                          <a:solidFill>
                            <a:srgbClr val="00B05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✓</a:t>
                      </a:r>
                    </a:p>
                  </a:txBody>
                  <a:tcPr>
                    <a:lnL w="127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 b="1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4825946"/>
                  </a:ext>
                </a:extLst>
              </a:tr>
              <a:tr h="184283">
                <a:tc>
                  <a:txBody>
                    <a:bodyPr/>
                    <a:lstStyle/>
                    <a:p>
                      <a:r>
                        <a:rPr lang="ru-RU" sz="1400" b="1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</a:t>
                      </a:r>
                    </a:p>
                  </a:txBody>
                  <a:tcPr>
                    <a:lnR w="127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ИНН</a:t>
                      </a:r>
                    </a:p>
                  </a:txBody>
                  <a:tcPr>
                    <a:lnL w="127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 b="1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✓</a:t>
                      </a:r>
                    </a:p>
                  </a:txBody>
                  <a:tcPr>
                    <a:lnL w="127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3028518"/>
                  </a:ext>
                </a:extLst>
              </a:tr>
              <a:tr h="184283">
                <a:tc>
                  <a:txBody>
                    <a:bodyPr/>
                    <a:lstStyle/>
                    <a:p>
                      <a:r>
                        <a:rPr lang="ru-RU" sz="1400" b="1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</a:t>
                      </a:r>
                    </a:p>
                  </a:txBody>
                  <a:tcPr>
                    <a:lnR w="127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ИНН</a:t>
                      </a:r>
                    </a:p>
                  </a:txBody>
                  <a:tcPr>
                    <a:lnL w="127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>
                          <a:solidFill>
                            <a:srgbClr val="00B05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✓</a:t>
                      </a:r>
                    </a:p>
                  </a:txBody>
                  <a:tcPr>
                    <a:lnL w="127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 b="1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97589259"/>
                  </a:ext>
                </a:extLst>
              </a:tr>
              <a:tr h="184283">
                <a:tc>
                  <a:txBody>
                    <a:bodyPr/>
                    <a:lstStyle/>
                    <a:p>
                      <a:r>
                        <a:rPr lang="ru-RU" sz="1400" b="1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</a:t>
                      </a:r>
                    </a:p>
                  </a:txBody>
                  <a:tcPr>
                    <a:lnR w="127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ИНН</a:t>
                      </a:r>
                    </a:p>
                  </a:txBody>
                  <a:tcPr>
                    <a:lnL w="127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>
                          <a:solidFill>
                            <a:srgbClr val="00B05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✓</a:t>
                      </a:r>
                    </a:p>
                  </a:txBody>
                  <a:tcPr>
                    <a:lnL w="127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26915853"/>
                  </a:ext>
                </a:extLst>
              </a:tr>
            </a:tbl>
          </a:graphicData>
        </a:graphic>
      </p:graphicFrame>
      <p:grpSp>
        <p:nvGrpSpPr>
          <p:cNvPr id="9" name="Группа 8"/>
          <p:cNvGrpSpPr/>
          <p:nvPr/>
        </p:nvGrpSpPr>
        <p:grpSpPr>
          <a:xfrm>
            <a:off x="444172" y="2984792"/>
            <a:ext cx="11926248" cy="3416008"/>
            <a:chOff x="259030" y="3266896"/>
            <a:chExt cx="11926248" cy="2699226"/>
          </a:xfrm>
        </p:grpSpPr>
        <p:sp>
          <p:nvSpPr>
            <p:cNvPr id="10" name="Rectangle 37">
              <a:extLst>
                <a:ext uri="{FF2B5EF4-FFF2-40B4-BE49-F238E27FC236}">
                  <a16:creationId xmlns:a16="http://schemas.microsoft.com/office/drawing/2014/main" xmlns="" id="{DE05A0CC-41C3-44C7-B98B-1662D4156958}"/>
                </a:ext>
              </a:extLst>
            </p:cNvPr>
            <p:cNvSpPr/>
            <p:nvPr/>
          </p:nvSpPr>
          <p:spPr>
            <a:xfrm>
              <a:off x="272616" y="3322716"/>
              <a:ext cx="2004927" cy="840685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lvl="0" algn="ctr"/>
              <a:r>
                <a:rPr lang="ru-RU" sz="1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ГК «Правительство для граждан»</a:t>
              </a:r>
            </a:p>
          </p:txBody>
        </p:sp>
        <p:sp>
          <p:nvSpPr>
            <p:cNvPr id="11" name="Rectangle 37">
              <a:extLst>
                <a:ext uri="{FF2B5EF4-FFF2-40B4-BE49-F238E27FC236}">
                  <a16:creationId xmlns:a16="http://schemas.microsoft.com/office/drawing/2014/main" xmlns="" id="{DE05A0CC-41C3-44C7-B98B-1662D4156958}"/>
                </a:ext>
              </a:extLst>
            </p:cNvPr>
            <p:cNvSpPr/>
            <p:nvPr/>
          </p:nvSpPr>
          <p:spPr>
            <a:xfrm>
              <a:off x="259030" y="4300312"/>
              <a:ext cx="2018513" cy="687748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ru-RU" sz="1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Специальный учет лиц</a:t>
              </a:r>
            </a:p>
          </p:txBody>
        </p:sp>
        <p:sp>
          <p:nvSpPr>
            <p:cNvPr id="12" name="Rectangle 37">
              <a:extLst>
                <a:ext uri="{FF2B5EF4-FFF2-40B4-BE49-F238E27FC236}">
                  <a16:creationId xmlns:a16="http://schemas.microsoft.com/office/drawing/2014/main" xmlns="" id="{DE05A0CC-41C3-44C7-B98B-1662D4156958}"/>
                </a:ext>
              </a:extLst>
            </p:cNvPr>
            <p:cNvSpPr/>
            <p:nvPr/>
          </p:nvSpPr>
          <p:spPr>
            <a:xfrm>
              <a:off x="260344" y="5120230"/>
              <a:ext cx="2028350" cy="837079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lvl="0" algn="ctr"/>
              <a:r>
                <a:rPr lang="ru-RU" sz="1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МТСЗН</a:t>
              </a:r>
            </a:p>
          </p:txBody>
        </p:sp>
        <p:cxnSp>
          <p:nvCxnSpPr>
            <p:cNvPr id="13" name="Прямая со стрелкой 12"/>
            <p:cNvCxnSpPr/>
            <p:nvPr/>
          </p:nvCxnSpPr>
          <p:spPr>
            <a:xfrm>
              <a:off x="2329480" y="4061720"/>
              <a:ext cx="1800000" cy="0"/>
            </a:xfrm>
            <a:prstGeom prst="straightConnector1">
              <a:avLst/>
            </a:prstGeom>
            <a:ln>
              <a:solidFill>
                <a:schemeClr val="bg1"/>
              </a:solidFill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>
              <a:off x="2396388" y="4899045"/>
              <a:ext cx="1764000" cy="0"/>
            </a:xfrm>
            <a:prstGeom prst="straightConnector1">
              <a:avLst/>
            </a:prstGeom>
            <a:ln>
              <a:solidFill>
                <a:schemeClr val="bg1"/>
              </a:solidFill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Прямая со стрелкой 17"/>
            <p:cNvCxnSpPr/>
            <p:nvPr/>
          </p:nvCxnSpPr>
          <p:spPr>
            <a:xfrm>
              <a:off x="2421251" y="5858250"/>
              <a:ext cx="1764000" cy="0"/>
            </a:xfrm>
            <a:prstGeom prst="straightConnector1">
              <a:avLst/>
            </a:prstGeom>
            <a:ln>
              <a:solidFill>
                <a:schemeClr val="bg1"/>
              </a:solidFill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9" name="Rectangle 37">
              <a:extLst>
                <a:ext uri="{FF2B5EF4-FFF2-40B4-BE49-F238E27FC236}">
                  <a16:creationId xmlns:a16="http://schemas.microsoft.com/office/drawing/2014/main" xmlns="" id="{DE05A0CC-41C3-44C7-B98B-1662D4156958}"/>
                </a:ext>
              </a:extLst>
            </p:cNvPr>
            <p:cNvSpPr/>
            <p:nvPr/>
          </p:nvSpPr>
          <p:spPr>
            <a:xfrm>
              <a:off x="4392006" y="3266896"/>
              <a:ext cx="2191641" cy="2699226"/>
            </a:xfrm>
            <a:prstGeom prst="rect">
              <a:avLst/>
            </a:prstGeom>
            <a:solidFill>
              <a:srgbClr val="0099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ru-RU" sz="2400" b="1" dirty="0">
                  <a:solidFill>
                    <a:schemeClr val="accent1">
                      <a:lumMod val="40000"/>
                      <a:lumOff val="60000"/>
                    </a:schemeClr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Информационная система «</a:t>
              </a:r>
              <a:r>
                <a:rPr lang="en-US" sz="2400" b="1" dirty="0" err="1">
                  <a:solidFill>
                    <a:schemeClr val="accent1">
                      <a:lumMod val="40000"/>
                      <a:lumOff val="60000"/>
                    </a:schemeClr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Saqtandyrý</a:t>
              </a:r>
              <a:r>
                <a:rPr lang="ru-RU" sz="2400" b="1" dirty="0">
                  <a:solidFill>
                    <a:schemeClr val="accent1">
                      <a:lumMod val="40000"/>
                      <a:lumOff val="60000"/>
                    </a:schemeClr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»</a:t>
              </a:r>
            </a:p>
            <a:p>
              <a:pPr algn="ctr"/>
              <a:endParaRPr lang="ru-RU" sz="1600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  <a:p>
              <a:pPr algn="ctr"/>
              <a:endParaRPr lang="ru-RU" sz="1600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  <a:p>
              <a:pPr algn="ctr"/>
              <a:endParaRPr lang="ru-RU" sz="1600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cxnSp>
          <p:nvCxnSpPr>
            <p:cNvPr id="20" name="Прямая со стрелкой 19"/>
            <p:cNvCxnSpPr/>
            <p:nvPr/>
          </p:nvCxnSpPr>
          <p:spPr>
            <a:xfrm>
              <a:off x="6665881" y="4017123"/>
              <a:ext cx="2016000" cy="0"/>
            </a:xfrm>
            <a:prstGeom prst="straightConnector1">
              <a:avLst/>
            </a:prstGeom>
            <a:ln>
              <a:solidFill>
                <a:schemeClr val="bg1"/>
              </a:solidFill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Прямая со стрелкой 20"/>
            <p:cNvCxnSpPr/>
            <p:nvPr/>
          </p:nvCxnSpPr>
          <p:spPr>
            <a:xfrm>
              <a:off x="6699633" y="5663962"/>
              <a:ext cx="2016000" cy="0"/>
            </a:xfrm>
            <a:prstGeom prst="straightConnector1">
              <a:avLst/>
            </a:prstGeom>
            <a:ln>
              <a:solidFill>
                <a:schemeClr val="bg1"/>
              </a:solidFill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Прямая со стрелкой 21"/>
            <p:cNvCxnSpPr/>
            <p:nvPr/>
          </p:nvCxnSpPr>
          <p:spPr>
            <a:xfrm>
              <a:off x="6686415" y="4800065"/>
              <a:ext cx="2016000" cy="0"/>
            </a:xfrm>
            <a:prstGeom prst="straightConnector1">
              <a:avLst/>
            </a:prstGeom>
            <a:ln>
              <a:solidFill>
                <a:schemeClr val="bg1"/>
              </a:solidFill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3" name="Rectangle 37">
              <a:extLst>
                <a:ext uri="{FF2B5EF4-FFF2-40B4-BE49-F238E27FC236}">
                  <a16:creationId xmlns:a16="http://schemas.microsoft.com/office/drawing/2014/main" xmlns="" id="{DE05A0CC-41C3-44C7-B98B-1662D4156958}"/>
                </a:ext>
              </a:extLst>
            </p:cNvPr>
            <p:cNvSpPr/>
            <p:nvPr/>
          </p:nvSpPr>
          <p:spPr>
            <a:xfrm>
              <a:off x="8655610" y="3676270"/>
              <a:ext cx="1964779" cy="633412"/>
            </a:xfrm>
            <a:prstGeom prst="rect">
              <a:avLst/>
            </a:prstGeom>
            <a:solidFill>
              <a:srgbClr val="99CC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lvl="0" algn="ctr"/>
              <a:r>
                <a:rPr lang="ru-RU" sz="28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МИС</a:t>
              </a:r>
            </a:p>
          </p:txBody>
        </p:sp>
        <p:sp>
          <p:nvSpPr>
            <p:cNvPr id="24" name="Rectangle 37">
              <a:extLst>
                <a:ext uri="{FF2B5EF4-FFF2-40B4-BE49-F238E27FC236}">
                  <a16:creationId xmlns:a16="http://schemas.microsoft.com/office/drawing/2014/main" xmlns="" id="{DE05A0CC-41C3-44C7-B98B-1662D4156958}"/>
                </a:ext>
              </a:extLst>
            </p:cNvPr>
            <p:cNvSpPr/>
            <p:nvPr/>
          </p:nvSpPr>
          <p:spPr>
            <a:xfrm>
              <a:off x="8711367" y="4567669"/>
              <a:ext cx="1886207" cy="370142"/>
            </a:xfrm>
            <a:prstGeom prst="rect">
              <a:avLst/>
            </a:prstGeom>
            <a:solidFill>
              <a:srgbClr val="99CC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lvl="0" algn="ctr"/>
              <a:r>
                <a:rPr lang="ru-RU" sz="24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БГ</a:t>
              </a:r>
            </a:p>
          </p:txBody>
        </p:sp>
        <p:sp>
          <p:nvSpPr>
            <p:cNvPr id="25" name="Rectangle 37">
              <a:extLst>
                <a:ext uri="{FF2B5EF4-FFF2-40B4-BE49-F238E27FC236}">
                  <a16:creationId xmlns:a16="http://schemas.microsoft.com/office/drawing/2014/main" xmlns="" id="{DE05A0CC-41C3-44C7-B98B-1662D4156958}"/>
                </a:ext>
              </a:extLst>
            </p:cNvPr>
            <p:cNvSpPr/>
            <p:nvPr/>
          </p:nvSpPr>
          <p:spPr>
            <a:xfrm>
              <a:off x="8733669" y="5450490"/>
              <a:ext cx="1886207" cy="370142"/>
            </a:xfrm>
            <a:prstGeom prst="rect">
              <a:avLst/>
            </a:prstGeom>
            <a:solidFill>
              <a:srgbClr val="99CC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lvl="0" algn="ctr"/>
              <a:r>
                <a:rPr lang="ru-RU" sz="24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АПП</a:t>
              </a:r>
            </a:p>
          </p:txBody>
        </p:sp>
        <p:pic>
          <p:nvPicPr>
            <p:cNvPr id="26" name="Picture 20" descr="Related image">
              <a:extLst>
                <a:ext uri="{FF2B5EF4-FFF2-40B4-BE49-F238E27FC236}">
                  <a16:creationId xmlns:a16="http://schemas.microsoft.com/office/drawing/2014/main" xmlns="" id="{0BACD689-DCA8-4758-8633-BADBC82B72C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84233" y="4913672"/>
              <a:ext cx="732120" cy="5744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8" name="Прямоугольник 27">
              <a:extLst>
                <a:ext uri="{FF2B5EF4-FFF2-40B4-BE49-F238E27FC236}">
                  <a16:creationId xmlns:a16="http://schemas.microsoft.com/office/drawing/2014/main" xmlns="" id="{6ABDA25F-60A2-466F-9442-8185BACBE6EE}"/>
                </a:ext>
              </a:extLst>
            </p:cNvPr>
            <p:cNvSpPr/>
            <p:nvPr/>
          </p:nvSpPr>
          <p:spPr>
            <a:xfrm>
              <a:off x="6582711" y="3549893"/>
              <a:ext cx="2111341" cy="46207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kk-KZ" sz="1600" b="1" dirty="0">
                  <a:solidFill>
                    <a:schemeClr val="accent1">
                      <a:lumMod val="40000"/>
                      <a:lumOff val="60000"/>
                    </a:schemeClr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статус застрахованности</a:t>
              </a:r>
              <a:endParaRPr lang="ru-RU" sz="1600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29" name="Прямоугольник 28"/>
            <p:cNvSpPr/>
            <p:nvPr/>
          </p:nvSpPr>
          <p:spPr>
            <a:xfrm>
              <a:off x="2396403" y="3384393"/>
              <a:ext cx="1745128" cy="65662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kk-KZ" sz="1600" b="1" dirty="0">
                  <a:solidFill>
                    <a:schemeClr val="accent1">
                      <a:lumMod val="40000"/>
                      <a:lumOff val="60000"/>
                    </a:schemeClr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Взносы и отчисления, ЕСП</a:t>
              </a:r>
            </a:p>
          </p:txBody>
        </p:sp>
        <p:sp>
          <p:nvSpPr>
            <p:cNvPr id="30" name="Прямоугольник 29"/>
            <p:cNvSpPr/>
            <p:nvPr/>
          </p:nvSpPr>
          <p:spPr>
            <a:xfrm>
              <a:off x="2268127" y="4362670"/>
              <a:ext cx="2141033" cy="46207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kk-KZ" sz="1600" b="1" dirty="0">
                  <a:solidFill>
                    <a:schemeClr val="accent1">
                      <a:lumMod val="40000"/>
                      <a:lumOff val="60000"/>
                    </a:schemeClr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Сведения по военнослужащим</a:t>
              </a:r>
              <a:endParaRPr lang="ru-RU" sz="1600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31" name="Прямоугольник 30"/>
            <p:cNvSpPr/>
            <p:nvPr/>
          </p:nvSpPr>
          <p:spPr>
            <a:xfrm>
              <a:off x="2388823" y="5163271"/>
              <a:ext cx="1769838" cy="6566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kk-KZ" sz="1600" b="1" dirty="0">
                  <a:solidFill>
                    <a:schemeClr val="accent1">
                      <a:lumMod val="40000"/>
                      <a:lumOff val="60000"/>
                    </a:schemeClr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Сведения по льготным категориям</a:t>
              </a:r>
            </a:p>
          </p:txBody>
        </p:sp>
        <p:sp>
          <p:nvSpPr>
            <p:cNvPr id="32" name="Правая фигурная скобка 31"/>
            <p:cNvSpPr/>
            <p:nvPr/>
          </p:nvSpPr>
          <p:spPr>
            <a:xfrm>
              <a:off x="10628841" y="4379070"/>
              <a:ext cx="184727" cy="1422305"/>
            </a:xfrm>
            <a:prstGeom prst="rightBrace">
              <a:avLst>
                <a:gd name="adj1" fmla="val 185937"/>
                <a:gd name="adj2" fmla="val 50000"/>
              </a:avLst>
            </a:prstGeom>
            <a:ln w="15875">
              <a:solidFill>
                <a:srgbClr val="2F559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 sz="2000" b="1">
                <a:solidFill>
                  <a:schemeClr val="accent1">
                    <a:lumMod val="40000"/>
                    <a:lumOff val="6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xmlns="" id="{81E99B40-03B2-4692-A0C9-3B44ECB6832D}"/>
                </a:ext>
              </a:extLst>
            </p:cNvPr>
            <p:cNvSpPr txBox="1"/>
            <p:nvPr/>
          </p:nvSpPr>
          <p:spPr>
            <a:xfrm>
              <a:off x="10966564" y="4840945"/>
              <a:ext cx="1218714" cy="7539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2800" b="1" i="0" u="none" strike="noStrike" kern="1200" cap="none" spc="0" normalizeH="0" baseline="0" noProof="0" dirty="0">
                  <a:ln>
                    <a:noFill/>
                  </a:ln>
                  <a:solidFill>
                    <a:schemeClr val="accent1">
                      <a:lumMod val="40000"/>
                      <a:lumOff val="60000"/>
                    </a:schemeClr>
                  </a:solidFill>
                  <a:effectLst/>
                  <a:uLnTx/>
                  <a:uFillTx/>
                  <a:latin typeface="Tahoma" pitchFamily="34" charset="0"/>
                  <a:ea typeface="Tahoma" pitchFamily="34" charset="0"/>
                  <a:cs typeface="Tahoma" pitchFamily="34" charset="0"/>
                </a:rPr>
                <a:t>ИС МЗ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xmlns="" val="3635038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0" y="662965"/>
            <a:ext cx="12192000" cy="6195035"/>
          </a:xfrm>
          <a:prstGeom prst="rect">
            <a:avLst/>
          </a:prstGeom>
          <a:solidFill>
            <a:srgbClr val="2C4A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0" y="-8274"/>
            <a:ext cx="12192000" cy="822313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825191" y="144424"/>
            <a:ext cx="10415238" cy="576064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ЛИЦА, ОСВОБОЖДЕННЫЕ ОТ УПЛАТЫ ВЗНОСОВ</a:t>
            </a:r>
            <a:endParaRPr lang="ru-RU" sz="24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Номер слайда 3">
            <a:extLst>
              <a:ext uri="{FF2B5EF4-FFF2-40B4-BE49-F238E27FC236}">
                <a16:creationId xmlns:a16="http://schemas.microsoft.com/office/drawing/2014/main" xmlns="" id="{B4F0EAAC-3B43-4C0C-B570-01F340554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75219" y="6488257"/>
            <a:ext cx="581025" cy="365125"/>
          </a:xfrm>
        </p:spPr>
        <p:txBody>
          <a:bodyPr/>
          <a:lstStyle/>
          <a:p>
            <a:fld id="{8D44B16B-2415-433A-AD2A-53AB704091BE}" type="slidenum">
              <a:rPr lang="ru-RU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pPr/>
              <a:t>12</a:t>
            </a:fld>
            <a:endParaRPr lang="ru-RU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8" name="Google Shape;601;p82">
            <a:extLst>
              <a:ext uri="{FF2B5EF4-FFF2-40B4-BE49-F238E27FC236}">
                <a16:creationId xmlns:a16="http://schemas.microsoft.com/office/drawing/2014/main" xmlns="" id="{0F75CE37-A89B-4938-AA9E-F874DB4EEDCC}"/>
              </a:ext>
            </a:extLst>
          </p:cNvPr>
          <p:cNvSpPr txBox="1"/>
          <p:nvPr/>
        </p:nvSpPr>
        <p:spPr>
          <a:xfrm>
            <a:off x="3034286" y="3070594"/>
            <a:ext cx="5382272" cy="1547078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1" wrap="square" lIns="6975" tIns="6975" rIns="6975" bIns="6975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dirty="0">
              <a:solidFill>
                <a:schemeClr val="accent1">
                  <a:lumMod val="20000"/>
                  <a:lumOff val="80000"/>
                </a:schemeClr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FA709224-7E15-4676-90CE-1EEDC7ECE9D1}"/>
              </a:ext>
            </a:extLst>
          </p:cNvPr>
          <p:cNvSpPr txBox="1"/>
          <p:nvPr/>
        </p:nvSpPr>
        <p:spPr>
          <a:xfrm>
            <a:off x="1926463" y="1950381"/>
            <a:ext cx="1066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Segoe UI Light" panose="020B0502040204020203" pitchFamily="34" charset="0"/>
              </a:rPr>
              <a:t>Дети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EDDCB757-5CF5-49B0-A4AE-6294CA3ABB63}"/>
              </a:ext>
            </a:extLst>
          </p:cNvPr>
          <p:cNvSpPr txBox="1"/>
          <p:nvPr/>
        </p:nvSpPr>
        <p:spPr>
          <a:xfrm>
            <a:off x="3294244" y="1835723"/>
            <a:ext cx="10668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Segoe UI Light" panose="020B0502040204020203" pitchFamily="34" charset="0"/>
              </a:rPr>
              <a:t>Лица, зарегистрированные в качестве безработных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812ED7E3-D5F8-4552-9668-743320082079}"/>
              </a:ext>
            </a:extLst>
          </p:cNvPr>
          <p:cNvSpPr txBox="1"/>
          <p:nvPr/>
        </p:nvSpPr>
        <p:spPr>
          <a:xfrm>
            <a:off x="4565517" y="1950176"/>
            <a:ext cx="1280659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Segoe UI Light" panose="020B0502040204020203" pitchFamily="34" charset="0"/>
              </a:rPr>
              <a:t>Неработающие беременные женщины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E889FC8B-109B-46D0-B2B8-863530F7D73D}"/>
              </a:ext>
            </a:extLst>
          </p:cNvPr>
          <p:cNvSpPr txBox="1"/>
          <p:nvPr/>
        </p:nvSpPr>
        <p:spPr>
          <a:xfrm>
            <a:off x="5948141" y="1928462"/>
            <a:ext cx="187359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Segoe UI Light" panose="020B0502040204020203" pitchFamily="34" charset="0"/>
              </a:rPr>
              <a:t>неработающее) лицо  воспитывающее ребенка (детей) до достижения им (ими) возраста трех лет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C41377AE-DD9C-449D-B64D-CAEC51C158CA}"/>
              </a:ext>
            </a:extLst>
          </p:cNvPr>
          <p:cNvSpPr txBox="1"/>
          <p:nvPr/>
        </p:nvSpPr>
        <p:spPr>
          <a:xfrm>
            <a:off x="7936853" y="1886347"/>
            <a:ext cx="3409524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Segoe UI Light" panose="020B0502040204020203" pitchFamily="34" charset="0"/>
              </a:rPr>
              <a:t>Лица, находящиеся в отпусках в связи с беременностью и родами, усыновлением (удочерением) новорожденного ребенка (детей), по уходу за ребенком (детьми) до достижения им (ими) возраста трех лет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D01FC6B6-D5C2-4996-9957-8C4F72DCCB2D}"/>
              </a:ext>
            </a:extLst>
          </p:cNvPr>
          <p:cNvSpPr txBox="1"/>
          <p:nvPr/>
        </p:nvSpPr>
        <p:spPr>
          <a:xfrm>
            <a:off x="9449886" y="5506453"/>
            <a:ext cx="183483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Segoe UI Light" panose="020B0502040204020203" pitchFamily="34" charset="0"/>
              </a:rPr>
              <a:t>Ухаживающие за инвалидами с детства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29517AEA-D005-4ED1-8668-77E7D475EA53}"/>
              </a:ext>
            </a:extLst>
          </p:cNvPr>
          <p:cNvSpPr txBox="1"/>
          <p:nvPr/>
        </p:nvSpPr>
        <p:spPr>
          <a:xfrm>
            <a:off x="8401018" y="6021978"/>
            <a:ext cx="10668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Segoe UI Light" panose="020B0502040204020203" pitchFamily="34" charset="0"/>
              </a:rPr>
              <a:t>Пенсионеры</a:t>
            </a:r>
            <a:r>
              <a:rPr lang="en-US" sz="11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Segoe UI Light" panose="020B0502040204020203" pitchFamily="34" charset="0"/>
              </a:rPr>
              <a:t> </a:t>
            </a:r>
            <a:r>
              <a:rPr lang="ru-RU" sz="11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Segoe UI Light" panose="020B0502040204020203" pitchFamily="34" charset="0"/>
              </a:rPr>
              <a:t>и ветераны ВОВ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9C3AB249-B7F9-43BD-95AD-6C8427BE8A2C}"/>
              </a:ext>
            </a:extLst>
          </p:cNvPr>
          <p:cNvSpPr txBox="1"/>
          <p:nvPr/>
        </p:nvSpPr>
        <p:spPr>
          <a:xfrm>
            <a:off x="6387254" y="6283588"/>
            <a:ext cx="197536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Segoe UI Light" panose="020B0502040204020203" pitchFamily="34" charset="0"/>
              </a:rPr>
              <a:t>Лица, отбывающие наказание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981AC86E-7D5B-425F-92AC-8F093DB0CB2A}"/>
              </a:ext>
            </a:extLst>
          </p:cNvPr>
          <p:cNvSpPr txBox="1"/>
          <p:nvPr/>
        </p:nvSpPr>
        <p:spPr>
          <a:xfrm>
            <a:off x="5312776" y="6237422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Segoe UI Light" panose="020B0502040204020203" pitchFamily="34" charset="0"/>
              </a:rPr>
              <a:t>Находящиеся в СИЗО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64428D16-304D-4503-B748-6B48CDBA95E5}"/>
              </a:ext>
            </a:extLst>
          </p:cNvPr>
          <p:cNvSpPr txBox="1"/>
          <p:nvPr/>
        </p:nvSpPr>
        <p:spPr>
          <a:xfrm>
            <a:off x="3263122" y="6106617"/>
            <a:ext cx="114367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Segoe UI Light" panose="020B0502040204020203" pitchFamily="34" charset="0"/>
              </a:rPr>
              <a:t>Неработающие </a:t>
            </a:r>
            <a:r>
              <a:rPr lang="ru-RU" sz="1100" b="1" dirty="0" err="1">
                <a:solidFill>
                  <a:schemeClr val="accent1">
                    <a:lumMod val="20000"/>
                    <a:lumOff val="80000"/>
                  </a:schemeClr>
                </a:solidFill>
                <a:latin typeface="Segoe UI Light" panose="020B0502040204020203" pitchFamily="34" charset="0"/>
              </a:rPr>
              <a:t>оралманы</a:t>
            </a:r>
            <a:endParaRPr lang="ru-RU" sz="1100" b="1" dirty="0">
              <a:solidFill>
                <a:schemeClr val="accent1">
                  <a:lumMod val="20000"/>
                  <a:lumOff val="80000"/>
                </a:schemeClr>
              </a:solidFill>
              <a:latin typeface="Segoe UI Light" panose="020B0502040204020203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4A766F23-3058-4D59-BE6C-ACC7720AD160}"/>
              </a:ext>
            </a:extLst>
          </p:cNvPr>
          <p:cNvSpPr txBox="1"/>
          <p:nvPr/>
        </p:nvSpPr>
        <p:spPr>
          <a:xfrm>
            <a:off x="1825123" y="5816323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Segoe UI Light" panose="020B0502040204020203" pitchFamily="34" charset="0"/>
              </a:rPr>
              <a:t>Многодетные матери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B09CE5EC-C65E-4F75-BC79-28F557F6E68C}"/>
              </a:ext>
            </a:extLst>
          </p:cNvPr>
          <p:cNvSpPr txBox="1"/>
          <p:nvPr/>
        </p:nvSpPr>
        <p:spPr>
          <a:xfrm>
            <a:off x="463719" y="5806535"/>
            <a:ext cx="1066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Segoe UI Light" panose="020B0502040204020203" pitchFamily="34" charset="0"/>
              </a:rPr>
              <a:t>Инвалиды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AA4FC1C9-B5D0-4275-9DCA-8A4697EECF14}"/>
              </a:ext>
            </a:extLst>
          </p:cNvPr>
          <p:cNvSpPr txBox="1"/>
          <p:nvPr/>
        </p:nvSpPr>
        <p:spPr>
          <a:xfrm>
            <a:off x="-112860" y="2580507"/>
            <a:ext cx="231093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Segoe UI Light" panose="020B0502040204020203" pitchFamily="34" charset="0"/>
              </a:rPr>
              <a:t>Лица, обучающиеся по очной форме обучения и профессионального, </a:t>
            </a:r>
            <a:r>
              <a:rPr lang="ru-RU" sz="1100" b="1" dirty="0" err="1">
                <a:solidFill>
                  <a:schemeClr val="accent1">
                    <a:lumMod val="20000"/>
                    <a:lumOff val="80000"/>
                  </a:schemeClr>
                </a:solidFill>
                <a:latin typeface="Segoe UI Light" panose="020B0502040204020203" pitchFamily="34" charset="0"/>
              </a:rPr>
              <a:t>послесреднего</a:t>
            </a:r>
            <a:r>
              <a:rPr lang="ru-RU" sz="11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Segoe UI Light" panose="020B0502040204020203" pitchFamily="34" charset="0"/>
              </a:rPr>
              <a:t>, высшего образования, а также послевузовского образования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7D8C0A37-0CDE-46FA-B360-C261B4180D0A}"/>
              </a:ext>
            </a:extLst>
          </p:cNvPr>
          <p:cNvSpPr txBox="1"/>
          <p:nvPr/>
        </p:nvSpPr>
        <p:spPr>
          <a:xfrm>
            <a:off x="365506" y="4526833"/>
            <a:ext cx="126322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Segoe UI Light" panose="020B0502040204020203" pitchFamily="34" charset="0"/>
              </a:rPr>
              <a:t>Получатели АСП</a:t>
            </a:r>
          </a:p>
        </p:txBody>
      </p:sp>
      <p:graphicFrame>
        <p:nvGraphicFramePr>
          <p:cNvPr id="26" name="Объект 25">
            <a:extLst>
              <a:ext uri="{FF2B5EF4-FFF2-40B4-BE49-F238E27FC236}">
                <a16:creationId xmlns:a16="http://schemas.microsoft.com/office/drawing/2014/main" xmlns="" id="{997CE118-1A64-4170-A1FD-0E8F0D8228AE}"/>
              </a:ext>
            </a:extLst>
          </p:cNvPr>
          <p:cNvGraphicFramePr>
            <a:graphicFrameLocks noChangeAspect="1"/>
          </p:cNvGraphicFramePr>
          <p:nvPr>
            <p:extLst/>
          </p:nvPr>
        </p:nvGraphicFramePr>
        <p:xfrm>
          <a:off x="8715539" y="5184174"/>
          <a:ext cx="406400" cy="838200"/>
        </p:xfrm>
        <a:graphic>
          <a:graphicData uri="http://schemas.openxmlformats.org/presentationml/2006/ole">
            <p:oleObj spid="_x0000_s4248" r:id="rId3" imgW="406349" imgH="838095" progId="">
              <p:embed/>
            </p:oleObj>
          </a:graphicData>
        </a:graphic>
      </p:graphicFrame>
      <p:graphicFrame>
        <p:nvGraphicFramePr>
          <p:cNvPr id="27" name="Объект 26">
            <a:extLst>
              <a:ext uri="{FF2B5EF4-FFF2-40B4-BE49-F238E27FC236}">
                <a16:creationId xmlns:a16="http://schemas.microsoft.com/office/drawing/2014/main" xmlns="" id="{A556D33E-AFB8-4B22-96AA-BF6C1BA81886}"/>
              </a:ext>
            </a:extLst>
          </p:cNvPr>
          <p:cNvGraphicFramePr>
            <a:graphicFrameLocks noChangeAspect="1"/>
          </p:cNvGraphicFramePr>
          <p:nvPr>
            <p:extLst/>
          </p:nvPr>
        </p:nvGraphicFramePr>
        <p:xfrm>
          <a:off x="6960648" y="5338351"/>
          <a:ext cx="848909" cy="971777"/>
        </p:xfrm>
        <a:graphic>
          <a:graphicData uri="http://schemas.openxmlformats.org/presentationml/2006/ole">
            <p:oleObj spid="_x0000_s4249" r:id="rId4" imgW="965079" imgH="1104762" progId="">
              <p:embed/>
            </p:oleObj>
          </a:graphicData>
        </a:graphic>
      </p:graphicFrame>
      <p:graphicFrame>
        <p:nvGraphicFramePr>
          <p:cNvPr id="28" name="Объект 27">
            <a:extLst>
              <a:ext uri="{FF2B5EF4-FFF2-40B4-BE49-F238E27FC236}">
                <a16:creationId xmlns:a16="http://schemas.microsoft.com/office/drawing/2014/main" xmlns="" id="{FAEAA919-EE8B-4955-8734-2E42379F630B}"/>
              </a:ext>
            </a:extLst>
          </p:cNvPr>
          <p:cNvGraphicFramePr>
            <a:graphicFrameLocks noChangeAspect="1"/>
          </p:cNvGraphicFramePr>
          <p:nvPr>
            <p:extLst/>
          </p:nvPr>
        </p:nvGraphicFramePr>
        <p:xfrm>
          <a:off x="5312776" y="5383564"/>
          <a:ext cx="1050014" cy="853858"/>
        </p:xfrm>
        <a:graphic>
          <a:graphicData uri="http://schemas.openxmlformats.org/presentationml/2006/ole">
            <p:oleObj spid="_x0000_s4250" r:id="rId5" imgW="1155556" imgH="939683" progId="">
              <p:embed/>
            </p:oleObj>
          </a:graphicData>
        </a:graphic>
      </p:graphicFrame>
      <p:graphicFrame>
        <p:nvGraphicFramePr>
          <p:cNvPr id="29" name="Объект 28">
            <a:extLst>
              <a:ext uri="{FF2B5EF4-FFF2-40B4-BE49-F238E27FC236}">
                <a16:creationId xmlns:a16="http://schemas.microsoft.com/office/drawing/2014/main" xmlns="" id="{71149F75-A212-4204-9A93-4758BDD15B36}"/>
              </a:ext>
            </a:extLst>
          </p:cNvPr>
          <p:cNvGraphicFramePr>
            <a:graphicFrameLocks noChangeAspect="1"/>
          </p:cNvGraphicFramePr>
          <p:nvPr>
            <p:extLst/>
          </p:nvPr>
        </p:nvGraphicFramePr>
        <p:xfrm>
          <a:off x="3373684" y="5226625"/>
          <a:ext cx="1105306" cy="888803"/>
        </p:xfrm>
        <a:graphic>
          <a:graphicData uri="http://schemas.openxmlformats.org/presentationml/2006/ole">
            <p:oleObj spid="_x0000_s4251" r:id="rId6" imgW="1231746" imgH="990476" progId="">
              <p:embed/>
            </p:oleObj>
          </a:graphicData>
        </a:graphic>
      </p:graphicFrame>
      <p:graphicFrame>
        <p:nvGraphicFramePr>
          <p:cNvPr id="30" name="Объект 29">
            <a:extLst>
              <a:ext uri="{FF2B5EF4-FFF2-40B4-BE49-F238E27FC236}">
                <a16:creationId xmlns:a16="http://schemas.microsoft.com/office/drawing/2014/main" xmlns="" id="{98B350C2-F730-45D2-B644-1B06753FA98E}"/>
              </a:ext>
            </a:extLst>
          </p:cNvPr>
          <p:cNvGraphicFramePr>
            <a:graphicFrameLocks noChangeAspect="1"/>
          </p:cNvGraphicFramePr>
          <p:nvPr>
            <p:extLst/>
          </p:nvPr>
        </p:nvGraphicFramePr>
        <p:xfrm>
          <a:off x="1926463" y="4927943"/>
          <a:ext cx="965460" cy="843507"/>
        </p:xfrm>
        <a:graphic>
          <a:graphicData uri="http://schemas.openxmlformats.org/presentationml/2006/ole">
            <p:oleObj spid="_x0000_s4252" r:id="rId7" imgW="1206349" imgH="1053968" progId="">
              <p:embed/>
            </p:oleObj>
          </a:graphicData>
        </a:graphic>
      </p:graphicFrame>
      <p:graphicFrame>
        <p:nvGraphicFramePr>
          <p:cNvPr id="31" name="Объект 30">
            <a:extLst>
              <a:ext uri="{FF2B5EF4-FFF2-40B4-BE49-F238E27FC236}">
                <a16:creationId xmlns:a16="http://schemas.microsoft.com/office/drawing/2014/main" xmlns="" id="{EA1B8502-4315-4E42-9DBA-0BC921D4A1F1}"/>
              </a:ext>
            </a:extLst>
          </p:cNvPr>
          <p:cNvGraphicFramePr>
            <a:graphicFrameLocks noChangeAspect="1"/>
          </p:cNvGraphicFramePr>
          <p:nvPr>
            <p:extLst/>
          </p:nvPr>
        </p:nvGraphicFramePr>
        <p:xfrm>
          <a:off x="695549" y="4957022"/>
          <a:ext cx="633056" cy="789026"/>
        </p:xfrm>
        <a:graphic>
          <a:graphicData uri="http://schemas.openxmlformats.org/presentationml/2006/ole">
            <p:oleObj spid="_x0000_s4253" r:id="rId8" imgW="876190" imgH="1092063" progId="">
              <p:embed/>
            </p:oleObj>
          </a:graphicData>
        </a:graphic>
      </p:graphicFrame>
      <p:graphicFrame>
        <p:nvGraphicFramePr>
          <p:cNvPr id="32" name="Объект 31">
            <a:extLst>
              <a:ext uri="{FF2B5EF4-FFF2-40B4-BE49-F238E27FC236}">
                <a16:creationId xmlns:a16="http://schemas.microsoft.com/office/drawing/2014/main" xmlns="" id="{ED7B465D-C0BE-48F7-959E-F18105EF7AB4}"/>
              </a:ext>
            </a:extLst>
          </p:cNvPr>
          <p:cNvGraphicFramePr>
            <a:graphicFrameLocks noChangeAspect="1"/>
          </p:cNvGraphicFramePr>
          <p:nvPr>
            <p:extLst/>
          </p:nvPr>
        </p:nvGraphicFramePr>
        <p:xfrm>
          <a:off x="463719" y="3832019"/>
          <a:ext cx="1081691" cy="735550"/>
        </p:xfrm>
        <a:graphic>
          <a:graphicData uri="http://schemas.openxmlformats.org/presentationml/2006/ole">
            <p:oleObj spid="_x0000_s4254" r:id="rId9" imgW="1269841" imgH="863492" progId="">
              <p:embed/>
            </p:oleObj>
          </a:graphicData>
        </a:graphic>
      </p:graphicFrame>
      <p:graphicFrame>
        <p:nvGraphicFramePr>
          <p:cNvPr id="33" name="Объект 32">
            <a:extLst>
              <a:ext uri="{FF2B5EF4-FFF2-40B4-BE49-F238E27FC236}">
                <a16:creationId xmlns:a16="http://schemas.microsoft.com/office/drawing/2014/main" xmlns="" id="{5C770BF9-7EA2-43D8-AEF1-35CD93ED681E}"/>
              </a:ext>
            </a:extLst>
          </p:cNvPr>
          <p:cNvGraphicFramePr>
            <a:graphicFrameLocks noChangeAspect="1"/>
          </p:cNvGraphicFramePr>
          <p:nvPr>
            <p:extLst/>
          </p:nvPr>
        </p:nvGraphicFramePr>
        <p:xfrm>
          <a:off x="744984" y="1668713"/>
          <a:ext cx="620450" cy="805496"/>
        </p:xfrm>
        <a:graphic>
          <a:graphicData uri="http://schemas.openxmlformats.org/presentationml/2006/ole">
            <p:oleObj spid="_x0000_s4255" r:id="rId10" imgW="723810" imgH="939683" progId="">
              <p:embed/>
            </p:oleObj>
          </a:graphicData>
        </a:graphic>
      </p:graphicFrame>
      <p:graphicFrame>
        <p:nvGraphicFramePr>
          <p:cNvPr id="34" name="Объект 33">
            <a:extLst>
              <a:ext uri="{FF2B5EF4-FFF2-40B4-BE49-F238E27FC236}">
                <a16:creationId xmlns:a16="http://schemas.microsoft.com/office/drawing/2014/main" xmlns="" id="{CCF5D5DE-DECA-4DE9-A4BF-2B081D5EEC28}"/>
              </a:ext>
            </a:extLst>
          </p:cNvPr>
          <p:cNvGraphicFramePr>
            <a:graphicFrameLocks noChangeAspect="1"/>
          </p:cNvGraphicFramePr>
          <p:nvPr>
            <p:extLst/>
          </p:nvPr>
        </p:nvGraphicFramePr>
        <p:xfrm>
          <a:off x="2227230" y="1189958"/>
          <a:ext cx="533724" cy="749266"/>
        </p:xfrm>
        <a:graphic>
          <a:graphicData uri="http://schemas.openxmlformats.org/presentationml/2006/ole">
            <p:oleObj spid="_x0000_s4256" r:id="rId11" imgW="660317" imgH="926984" progId="">
              <p:embed/>
            </p:oleObj>
          </a:graphicData>
        </a:graphic>
      </p:graphicFrame>
      <p:graphicFrame>
        <p:nvGraphicFramePr>
          <p:cNvPr id="35" name="Объект 34">
            <a:extLst>
              <a:ext uri="{FF2B5EF4-FFF2-40B4-BE49-F238E27FC236}">
                <a16:creationId xmlns:a16="http://schemas.microsoft.com/office/drawing/2014/main" xmlns="" id="{9B6426AE-1CF7-4D2F-AF69-CB3AB3AD2A27}"/>
              </a:ext>
            </a:extLst>
          </p:cNvPr>
          <p:cNvGraphicFramePr>
            <a:graphicFrameLocks noChangeAspect="1"/>
          </p:cNvGraphicFramePr>
          <p:nvPr>
            <p:extLst/>
          </p:nvPr>
        </p:nvGraphicFramePr>
        <p:xfrm>
          <a:off x="3531030" y="1179641"/>
          <a:ext cx="797070" cy="668806"/>
        </p:xfrm>
        <a:graphic>
          <a:graphicData uri="http://schemas.openxmlformats.org/presentationml/2006/ole">
            <p:oleObj spid="_x0000_s4257" r:id="rId12" imgW="1104762" imgH="926984" progId="">
              <p:embed/>
            </p:oleObj>
          </a:graphicData>
        </a:graphic>
      </p:graphicFrame>
      <p:graphicFrame>
        <p:nvGraphicFramePr>
          <p:cNvPr id="36" name="Объект 35">
            <a:extLst>
              <a:ext uri="{FF2B5EF4-FFF2-40B4-BE49-F238E27FC236}">
                <a16:creationId xmlns:a16="http://schemas.microsoft.com/office/drawing/2014/main" xmlns="" id="{FEF01F3A-E1B8-4923-A672-128DABD91F42}"/>
              </a:ext>
            </a:extLst>
          </p:cNvPr>
          <p:cNvGraphicFramePr>
            <a:graphicFrameLocks noChangeAspect="1"/>
          </p:cNvGraphicFramePr>
          <p:nvPr>
            <p:extLst/>
          </p:nvPr>
        </p:nvGraphicFramePr>
        <p:xfrm>
          <a:off x="5028602" y="1165251"/>
          <a:ext cx="389640" cy="788341"/>
        </p:xfrm>
        <a:graphic>
          <a:graphicData uri="http://schemas.openxmlformats.org/presentationml/2006/ole">
            <p:oleObj spid="_x0000_s4258" r:id="rId13" imgW="546032" imgH="1104762" progId="">
              <p:embed/>
            </p:oleObj>
          </a:graphicData>
        </a:graphic>
      </p:graphicFrame>
      <p:graphicFrame>
        <p:nvGraphicFramePr>
          <p:cNvPr id="37" name="Объект 36">
            <a:extLst>
              <a:ext uri="{FF2B5EF4-FFF2-40B4-BE49-F238E27FC236}">
                <a16:creationId xmlns:a16="http://schemas.microsoft.com/office/drawing/2014/main" xmlns="" id="{91ECF9AC-DD30-41C8-B4CE-06D2763CBF39}"/>
              </a:ext>
            </a:extLst>
          </p:cNvPr>
          <p:cNvGraphicFramePr>
            <a:graphicFrameLocks noChangeAspect="1"/>
          </p:cNvGraphicFramePr>
          <p:nvPr>
            <p:extLst/>
          </p:nvPr>
        </p:nvGraphicFramePr>
        <p:xfrm>
          <a:off x="6748774" y="1050050"/>
          <a:ext cx="376974" cy="840942"/>
        </p:xfrm>
        <a:graphic>
          <a:graphicData uri="http://schemas.openxmlformats.org/presentationml/2006/ole">
            <p:oleObj spid="_x0000_s4259" r:id="rId14" imgW="495238" imgH="1104762" progId="">
              <p:embed/>
            </p:oleObj>
          </a:graphicData>
        </a:graphic>
      </p:graphicFrame>
      <p:graphicFrame>
        <p:nvGraphicFramePr>
          <p:cNvPr id="38" name="Объект 37">
            <a:extLst>
              <a:ext uri="{FF2B5EF4-FFF2-40B4-BE49-F238E27FC236}">
                <a16:creationId xmlns:a16="http://schemas.microsoft.com/office/drawing/2014/main" xmlns="" id="{87852D09-27C7-43FD-8C59-B5E78EDC6CC1}"/>
              </a:ext>
            </a:extLst>
          </p:cNvPr>
          <p:cNvGraphicFramePr>
            <a:graphicFrameLocks noChangeAspect="1"/>
          </p:cNvGraphicFramePr>
          <p:nvPr>
            <p:extLst/>
          </p:nvPr>
        </p:nvGraphicFramePr>
        <p:xfrm>
          <a:off x="9460415" y="1010741"/>
          <a:ext cx="813885" cy="876491"/>
        </p:xfrm>
        <a:graphic>
          <a:graphicData uri="http://schemas.openxmlformats.org/presentationml/2006/ole">
            <p:oleObj spid="_x0000_s4260" r:id="rId15" imgW="825397" imgH="888889" progId="">
              <p:embed/>
            </p:oleObj>
          </a:graphicData>
        </a:graphic>
      </p:graphicFrame>
      <p:graphicFrame>
        <p:nvGraphicFramePr>
          <p:cNvPr id="39" name="Объект 38">
            <a:extLst>
              <a:ext uri="{FF2B5EF4-FFF2-40B4-BE49-F238E27FC236}">
                <a16:creationId xmlns:a16="http://schemas.microsoft.com/office/drawing/2014/main" xmlns="" id="{0C75CBEA-8D3F-44F1-AB4A-CEE21473D785}"/>
              </a:ext>
            </a:extLst>
          </p:cNvPr>
          <p:cNvGraphicFramePr>
            <a:graphicFrameLocks noChangeAspect="1"/>
          </p:cNvGraphicFramePr>
          <p:nvPr>
            <p:extLst/>
          </p:nvPr>
        </p:nvGraphicFramePr>
        <p:xfrm>
          <a:off x="10105780" y="4636763"/>
          <a:ext cx="788519" cy="869690"/>
        </p:xfrm>
        <a:graphic>
          <a:graphicData uri="http://schemas.openxmlformats.org/presentationml/2006/ole">
            <p:oleObj spid="_x0000_s4261" r:id="rId16" imgW="863492" imgH="952381" progId="">
              <p:embed/>
            </p:oleObj>
          </a:graphicData>
        </a:graphic>
      </p:graphicFrame>
      <p:sp>
        <p:nvSpPr>
          <p:cNvPr id="40" name="TextBox 39">
            <a:extLst>
              <a:ext uri="{FF2B5EF4-FFF2-40B4-BE49-F238E27FC236}">
                <a16:creationId xmlns:a16="http://schemas.microsoft.com/office/drawing/2014/main" xmlns="" id="{CF34A873-2179-4407-A210-291123E8A3D2}"/>
              </a:ext>
            </a:extLst>
          </p:cNvPr>
          <p:cNvSpPr txBox="1"/>
          <p:nvPr/>
        </p:nvSpPr>
        <p:spPr>
          <a:xfrm>
            <a:off x="9121939" y="3877876"/>
            <a:ext cx="2548547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Segoe UI Light" panose="020B0502040204020203" pitchFamily="34" charset="0"/>
              </a:rPr>
              <a:t>Неработающие лица, </a:t>
            </a:r>
          </a:p>
          <a:p>
            <a:pPr algn="ctr"/>
            <a:r>
              <a:rPr lang="ru-RU" sz="11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Segoe UI Light" panose="020B0502040204020203" pitchFamily="34" charset="0"/>
              </a:rPr>
              <a:t>осуществляющие</a:t>
            </a:r>
          </a:p>
          <a:p>
            <a:pPr algn="ctr"/>
            <a:r>
              <a:rPr lang="ru-RU" sz="11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Segoe UI Light" panose="020B0502040204020203" pitchFamily="34" charset="0"/>
              </a:rPr>
              <a:t> уход за ребенком-инвалидом;</a:t>
            </a:r>
          </a:p>
        </p:txBody>
      </p:sp>
      <p:graphicFrame>
        <p:nvGraphicFramePr>
          <p:cNvPr id="41" name="Объект 40">
            <a:extLst>
              <a:ext uri="{FF2B5EF4-FFF2-40B4-BE49-F238E27FC236}">
                <a16:creationId xmlns:a16="http://schemas.microsoft.com/office/drawing/2014/main" xmlns="" id="{7F7C98F5-E09C-408D-B444-DCF4BA041E6D}"/>
              </a:ext>
            </a:extLst>
          </p:cNvPr>
          <p:cNvGraphicFramePr>
            <a:graphicFrameLocks noChangeAspect="1"/>
          </p:cNvGraphicFramePr>
          <p:nvPr>
            <p:extLst/>
          </p:nvPr>
        </p:nvGraphicFramePr>
        <p:xfrm>
          <a:off x="10087594" y="2983742"/>
          <a:ext cx="824890" cy="984546"/>
        </p:xfrm>
        <a:graphic>
          <a:graphicData uri="http://schemas.openxmlformats.org/presentationml/2006/ole">
            <p:oleObj spid="_x0000_s4262" r:id="rId17" imgW="1180952" imgH="1409524" progId="">
              <p:embed/>
            </p:oleObj>
          </a:graphicData>
        </a:graphic>
      </p:graphicFrame>
      <p:sp>
        <p:nvSpPr>
          <p:cNvPr id="42" name="Прямоугольник 41">
            <a:extLst>
              <a:ext uri="{FF2B5EF4-FFF2-40B4-BE49-F238E27FC236}">
                <a16:creationId xmlns:a16="http://schemas.microsoft.com/office/drawing/2014/main" xmlns="" id="{FD740A1D-28CC-4640-BE8B-2EC03327D414}"/>
              </a:ext>
            </a:extLst>
          </p:cNvPr>
          <p:cNvSpPr/>
          <p:nvPr/>
        </p:nvSpPr>
        <p:spPr>
          <a:xfrm>
            <a:off x="3079938" y="3243968"/>
            <a:ext cx="507316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chemeClr val="accent1">
                    <a:lumMod val="50000"/>
                  </a:schemeClr>
                </a:solidFill>
              </a:rPr>
              <a:t>Взносы государства на обязательное социальное медицинское страхование уплачиваются </a:t>
            </a:r>
            <a:r>
              <a:rPr lang="ru-RU" sz="2000" b="1" u="sng" dirty="0">
                <a:solidFill>
                  <a:srgbClr val="FF0000"/>
                </a:solidFill>
              </a:rPr>
              <a:t>ежемесячно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</a:rPr>
              <a:t> в течение первых </a:t>
            </a:r>
            <a:r>
              <a:rPr lang="ru-RU" sz="2000" b="1" u="sng" dirty="0">
                <a:solidFill>
                  <a:srgbClr val="FF0000"/>
                </a:solidFill>
              </a:rPr>
              <a:t>пяти рабочих дней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</a:rPr>
              <a:t> текущего месяца</a:t>
            </a:r>
          </a:p>
        </p:txBody>
      </p:sp>
    </p:spTree>
    <p:extLst>
      <p:ext uri="{BB962C8B-B14F-4D97-AF65-F5344CB8AC3E}">
        <p14:creationId xmlns:p14="http://schemas.microsoft.com/office/powerpoint/2010/main" xmlns="" val="3635038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0" y="662965"/>
            <a:ext cx="12192000" cy="6195035"/>
          </a:xfrm>
          <a:prstGeom prst="rect">
            <a:avLst/>
          </a:prstGeom>
          <a:solidFill>
            <a:srgbClr val="2C4A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0" y="-8274"/>
            <a:ext cx="12192000" cy="844615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880947" y="189029"/>
            <a:ext cx="10615960" cy="576064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СХЕМА ДВИЖЕНИЯ ПЛАТЕЖЕЙ В СИСТЕМУ ОСМС: В ДЕТАЛЯХ</a:t>
            </a:r>
            <a:endParaRPr lang="ru-RU" sz="24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AutoShape 3"/>
          <p:cNvSpPr>
            <a:spLocks noChangeAspect="1" noChangeArrowheads="1" noTextEdit="1"/>
          </p:cNvSpPr>
          <p:nvPr/>
        </p:nvSpPr>
        <p:spPr bwMode="auto">
          <a:xfrm>
            <a:off x="2727325" y="2606675"/>
            <a:ext cx="1657350" cy="188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000" b="1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C15CB4D4-8DF5-460C-9DAC-A8C6965B599E}"/>
              </a:ext>
            </a:extLst>
          </p:cNvPr>
          <p:cNvSpPr txBox="1"/>
          <p:nvPr/>
        </p:nvSpPr>
        <p:spPr>
          <a:xfrm>
            <a:off x="2079929" y="1168500"/>
            <a:ext cx="1380781" cy="400110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rgbClr val="637F22"/>
                </a:solidFill>
              </a:rPr>
              <a:t>Этап 1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A9699E3D-4F48-489B-BA13-35C93C655F24}"/>
              </a:ext>
            </a:extLst>
          </p:cNvPr>
          <p:cNvSpPr/>
          <p:nvPr/>
        </p:nvSpPr>
        <p:spPr>
          <a:xfrm>
            <a:off x="4715694" y="1071786"/>
            <a:ext cx="3605405" cy="547044"/>
          </a:xfrm>
          <a:prstGeom prst="rect">
            <a:avLst/>
          </a:prstGeom>
          <a:solidFill>
            <a:srgbClr val="627F1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bg1"/>
                </a:solidFill>
                <a:latin typeface="FS Joey Pro" panose="02000506040000020004" pitchFamily="50" charset="-52"/>
              </a:rPr>
              <a:t>Плательщик делает взнос через БВУ или АО «</a:t>
            </a:r>
            <a:r>
              <a:rPr lang="ru-RU" sz="1600" b="1" dirty="0" err="1">
                <a:solidFill>
                  <a:schemeClr val="bg1"/>
                </a:solidFill>
                <a:latin typeface="FS Joey Pro" panose="02000506040000020004" pitchFamily="50" charset="-52"/>
              </a:rPr>
              <a:t>Казпочта</a:t>
            </a:r>
            <a:r>
              <a:rPr lang="ru-RU" sz="1600" b="1" dirty="0">
                <a:solidFill>
                  <a:schemeClr val="bg1"/>
                </a:solidFill>
                <a:latin typeface="FS Joey Pro" panose="02000506040000020004" pitchFamily="50" charset="-52"/>
              </a:rPr>
              <a:t>»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xmlns="" id="{DDFE1E15-89A1-4A23-9388-667CA057F7B4}"/>
              </a:ext>
            </a:extLst>
          </p:cNvPr>
          <p:cNvSpPr/>
          <p:nvPr/>
        </p:nvSpPr>
        <p:spPr>
          <a:xfrm>
            <a:off x="4412261" y="1889517"/>
            <a:ext cx="4379994" cy="583928"/>
          </a:xfrm>
          <a:prstGeom prst="rect">
            <a:avLst/>
          </a:prstGeom>
          <a:solidFill>
            <a:srgbClr val="637F22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FS Joey Pro" panose="02000506040000020004" pitchFamily="50" charset="-52"/>
              </a:rPr>
              <a:t>Средства и данные поступают в «Правительство для граждан»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xmlns="" id="{C0C7280E-F32E-4726-9D4D-6CA0ABC56035}"/>
              </a:ext>
            </a:extLst>
          </p:cNvPr>
          <p:cNvSpPr/>
          <p:nvPr/>
        </p:nvSpPr>
        <p:spPr>
          <a:xfrm>
            <a:off x="4412261" y="2704560"/>
            <a:ext cx="4379994" cy="1042250"/>
          </a:xfrm>
          <a:prstGeom prst="rect">
            <a:avLst/>
          </a:prstGeom>
          <a:solidFill>
            <a:srgbClr val="637F22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bg1"/>
                </a:solidFill>
                <a:latin typeface="FS Joey Pro" panose="02000506040000020004" pitchFamily="50" charset="-52"/>
              </a:rPr>
              <a:t>«Правительство для граждан» проверяет:</a:t>
            </a:r>
          </a:p>
          <a:p>
            <a:pPr algn="ctr"/>
            <a:r>
              <a:rPr lang="ru-RU" sz="1600" b="1" dirty="0">
                <a:solidFill>
                  <a:schemeClr val="bg1"/>
                </a:solidFill>
                <a:latin typeface="FS Joey Pro" panose="02000506040000020004" pitchFamily="50" charset="-52"/>
              </a:rPr>
              <a:t>сумму/ИИН/ФИО получателя страховки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E55415E4-F377-4870-818D-FA545760C151}"/>
              </a:ext>
            </a:extLst>
          </p:cNvPr>
          <p:cNvSpPr txBox="1"/>
          <p:nvPr/>
        </p:nvSpPr>
        <p:spPr>
          <a:xfrm>
            <a:off x="2118160" y="1993362"/>
            <a:ext cx="1380781" cy="400110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rgbClr val="637F22"/>
                </a:solidFill>
              </a:rPr>
              <a:t>Этап 2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1F8B44CC-3E12-4E58-948C-A5DFDFC0805D}"/>
              </a:ext>
            </a:extLst>
          </p:cNvPr>
          <p:cNvSpPr txBox="1"/>
          <p:nvPr/>
        </p:nvSpPr>
        <p:spPr>
          <a:xfrm>
            <a:off x="2110472" y="2903181"/>
            <a:ext cx="1380781" cy="400110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rgbClr val="637F22"/>
                </a:solidFill>
              </a:rPr>
              <a:t>Этап 3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xmlns="" id="{5515BEBE-A733-482A-94CB-2ED29E130781}"/>
              </a:ext>
            </a:extLst>
          </p:cNvPr>
          <p:cNvSpPr/>
          <p:nvPr/>
        </p:nvSpPr>
        <p:spPr>
          <a:xfrm>
            <a:off x="4382430" y="4146877"/>
            <a:ext cx="2101133" cy="597334"/>
          </a:xfrm>
          <a:prstGeom prst="rect">
            <a:avLst/>
          </a:prstGeom>
          <a:solidFill>
            <a:srgbClr val="637F22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FS Joey Pro" panose="02000506040000020004" pitchFamily="50" charset="-52"/>
              </a:rPr>
              <a:t>Платеж принят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xmlns="" id="{848D7199-DA5F-4C84-A313-A969AFCF872D}"/>
              </a:ext>
            </a:extLst>
          </p:cNvPr>
          <p:cNvSpPr/>
          <p:nvPr/>
        </p:nvSpPr>
        <p:spPr>
          <a:xfrm>
            <a:off x="7503714" y="4277963"/>
            <a:ext cx="1502588" cy="574178"/>
          </a:xfrm>
          <a:prstGeom prst="rect">
            <a:avLst/>
          </a:prstGeom>
          <a:solidFill>
            <a:srgbClr val="0E2C4F"/>
          </a:solidFill>
          <a:ln w="28575">
            <a:solidFill>
              <a:srgbClr val="0E2C4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FS Joey Pro" panose="02000506040000020004" pitchFamily="50" charset="-52"/>
              </a:rPr>
              <a:t>Платеж отклонен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F4245A9D-1E29-4FC3-B2E2-C9C43ED21F0E}"/>
              </a:ext>
            </a:extLst>
          </p:cNvPr>
          <p:cNvSpPr txBox="1"/>
          <p:nvPr/>
        </p:nvSpPr>
        <p:spPr>
          <a:xfrm>
            <a:off x="2110472" y="4006154"/>
            <a:ext cx="1380781" cy="400110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rgbClr val="637F22"/>
                </a:solidFill>
              </a:rPr>
              <a:t>Этап 4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9C071897-C063-4DBE-8C3B-6C7EA82EF82C}"/>
              </a:ext>
            </a:extLst>
          </p:cNvPr>
          <p:cNvSpPr txBox="1"/>
          <p:nvPr/>
        </p:nvSpPr>
        <p:spPr>
          <a:xfrm>
            <a:off x="2085388" y="5218570"/>
            <a:ext cx="1380781" cy="400110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rgbClr val="637F22"/>
                </a:solidFill>
              </a:rPr>
              <a:t>Этап 5</a:t>
            </a:r>
          </a:p>
        </p:txBody>
      </p:sp>
      <p:cxnSp>
        <p:nvCxnSpPr>
          <p:cNvPr id="21" name="Прямая со стрелкой 20">
            <a:extLst>
              <a:ext uri="{FF2B5EF4-FFF2-40B4-BE49-F238E27FC236}">
                <a16:creationId xmlns:a16="http://schemas.microsoft.com/office/drawing/2014/main" xmlns="" id="{A86FA06B-558C-4F6E-9FAD-5FA711D48A04}"/>
              </a:ext>
            </a:extLst>
          </p:cNvPr>
          <p:cNvCxnSpPr>
            <a:cxnSpLocks/>
          </p:cNvCxnSpPr>
          <p:nvPr/>
        </p:nvCxnSpPr>
        <p:spPr>
          <a:xfrm>
            <a:off x="7708920" y="3801242"/>
            <a:ext cx="514350" cy="3622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>
            <a:extLst>
              <a:ext uri="{FF2B5EF4-FFF2-40B4-BE49-F238E27FC236}">
                <a16:creationId xmlns:a16="http://schemas.microsoft.com/office/drawing/2014/main" xmlns="" id="{49EC88FC-7413-4BF8-BC8F-E030441CB251}"/>
              </a:ext>
            </a:extLst>
          </p:cNvPr>
          <p:cNvCxnSpPr>
            <a:cxnSpLocks/>
          </p:cNvCxnSpPr>
          <p:nvPr/>
        </p:nvCxnSpPr>
        <p:spPr>
          <a:xfrm flipH="1">
            <a:off x="5267966" y="3748813"/>
            <a:ext cx="504825" cy="3290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xmlns="" id="{1FE79C50-8287-4754-AC2E-66B6AE6C6960}"/>
              </a:ext>
            </a:extLst>
          </p:cNvPr>
          <p:cNvSpPr/>
          <p:nvPr/>
        </p:nvSpPr>
        <p:spPr>
          <a:xfrm>
            <a:off x="4386494" y="5254559"/>
            <a:ext cx="1808556" cy="725160"/>
          </a:xfrm>
          <a:prstGeom prst="rect">
            <a:avLst/>
          </a:prstGeom>
          <a:solidFill>
            <a:srgbClr val="637F22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bg1"/>
                </a:solidFill>
                <a:latin typeface="FS Joey Pro" panose="02000506040000020004" pitchFamily="50" charset="-52"/>
              </a:rPr>
              <a:t>Средства: </a:t>
            </a:r>
          </a:p>
          <a:p>
            <a:pPr algn="ctr"/>
            <a:r>
              <a:rPr lang="ru-RU" sz="1600" b="1" dirty="0">
                <a:solidFill>
                  <a:schemeClr val="bg1"/>
                </a:solidFill>
                <a:latin typeface="FS Joey Pro" panose="02000506040000020004" pitchFamily="50" charset="-52"/>
              </a:rPr>
              <a:t>счет ФСМС в</a:t>
            </a:r>
            <a:r>
              <a:rPr lang="en-US" sz="1600" b="1" dirty="0">
                <a:solidFill>
                  <a:schemeClr val="bg1"/>
                </a:solidFill>
                <a:latin typeface="FS Joey Pro" panose="02000506040000020004" pitchFamily="50" charset="-52"/>
              </a:rPr>
              <a:t> </a:t>
            </a:r>
            <a:r>
              <a:rPr lang="ru-RU" sz="1600" b="1" dirty="0">
                <a:solidFill>
                  <a:schemeClr val="bg1"/>
                </a:solidFill>
                <a:latin typeface="FS Joey Pro" panose="02000506040000020004" pitchFamily="50" charset="-52"/>
              </a:rPr>
              <a:t>Нацбанке</a:t>
            </a: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xmlns="" id="{75D8185D-C761-4923-8621-75E52AF14BB8}"/>
              </a:ext>
            </a:extLst>
          </p:cNvPr>
          <p:cNvSpPr/>
          <p:nvPr/>
        </p:nvSpPr>
        <p:spPr>
          <a:xfrm>
            <a:off x="7021484" y="5214304"/>
            <a:ext cx="2724682" cy="731962"/>
          </a:xfrm>
          <a:prstGeom prst="rect">
            <a:avLst/>
          </a:prstGeom>
          <a:solidFill>
            <a:srgbClr val="637F22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bg1"/>
                </a:solidFill>
                <a:latin typeface="FS Joey Pro" panose="02000506040000020004" pitchFamily="50" charset="-52"/>
              </a:rPr>
              <a:t>Списки плательщиков:</a:t>
            </a:r>
          </a:p>
          <a:p>
            <a:pPr algn="ctr"/>
            <a:r>
              <a:rPr lang="ru-RU" sz="1600" b="1" dirty="0">
                <a:solidFill>
                  <a:schemeClr val="bg1"/>
                </a:solidFill>
                <a:latin typeface="FS Joey Pro" panose="02000506040000020004" pitchFamily="50" charset="-52"/>
              </a:rPr>
              <a:t>Налоговые органы РК</a:t>
            </a:r>
          </a:p>
        </p:txBody>
      </p:sp>
      <p:cxnSp>
        <p:nvCxnSpPr>
          <p:cNvPr id="25" name="Прямая со стрелкой 24">
            <a:extLst>
              <a:ext uri="{FF2B5EF4-FFF2-40B4-BE49-F238E27FC236}">
                <a16:creationId xmlns:a16="http://schemas.microsoft.com/office/drawing/2014/main" xmlns="" id="{13B24847-FF30-4BD7-92C4-9A83023D8D75}"/>
              </a:ext>
            </a:extLst>
          </p:cNvPr>
          <p:cNvCxnSpPr>
            <a:cxnSpLocks/>
          </p:cNvCxnSpPr>
          <p:nvPr/>
        </p:nvCxnSpPr>
        <p:spPr>
          <a:xfrm flipH="1">
            <a:off x="4690746" y="4723878"/>
            <a:ext cx="574150" cy="4853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>
            <a:extLst>
              <a:ext uri="{FF2B5EF4-FFF2-40B4-BE49-F238E27FC236}">
                <a16:creationId xmlns:a16="http://schemas.microsoft.com/office/drawing/2014/main" xmlns="" id="{F7B0D21E-AB34-4503-8AD2-AD0BB4E90519}"/>
              </a:ext>
            </a:extLst>
          </p:cNvPr>
          <p:cNvCxnSpPr>
            <a:cxnSpLocks/>
          </p:cNvCxnSpPr>
          <p:nvPr/>
        </p:nvCxnSpPr>
        <p:spPr>
          <a:xfrm>
            <a:off x="6263443" y="4733060"/>
            <a:ext cx="1200150" cy="4530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xmlns="" id="{D336FD4B-FAE0-4552-A1FB-D1409C8D943B}"/>
              </a:ext>
            </a:extLst>
          </p:cNvPr>
          <p:cNvSpPr/>
          <p:nvPr/>
        </p:nvSpPr>
        <p:spPr>
          <a:xfrm>
            <a:off x="4705776" y="6154311"/>
            <a:ext cx="3781724" cy="434747"/>
          </a:xfrm>
          <a:prstGeom prst="rect">
            <a:avLst/>
          </a:prstGeom>
          <a:solidFill>
            <a:srgbClr val="637F22"/>
          </a:solidFill>
          <a:ln w="28575">
            <a:solidFill>
              <a:srgbClr val="627F1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bg1"/>
                </a:solidFill>
              </a:rPr>
              <a:t>Гражданин застрахован </a:t>
            </a:r>
            <a:r>
              <a:rPr lang="ru-RU" sz="2000" b="1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48345DC6-E5AE-4016-975A-1BB7B24EEF9B}"/>
              </a:ext>
            </a:extLst>
          </p:cNvPr>
          <p:cNvSpPr txBox="1"/>
          <p:nvPr/>
        </p:nvSpPr>
        <p:spPr>
          <a:xfrm>
            <a:off x="2110472" y="6165263"/>
            <a:ext cx="1380781" cy="400110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rgbClr val="637F22"/>
                </a:solidFill>
              </a:rPr>
              <a:t>Этап 6</a:t>
            </a:r>
          </a:p>
        </p:txBody>
      </p:sp>
      <p:sp>
        <p:nvSpPr>
          <p:cNvPr id="29" name="Стрелка: изогнутая вверх 88">
            <a:extLst>
              <a:ext uri="{FF2B5EF4-FFF2-40B4-BE49-F238E27FC236}">
                <a16:creationId xmlns:a16="http://schemas.microsoft.com/office/drawing/2014/main" xmlns="" id="{244A6D3C-2758-42B1-9B1B-13A8D90F0E3E}"/>
              </a:ext>
            </a:extLst>
          </p:cNvPr>
          <p:cNvSpPr/>
          <p:nvPr/>
        </p:nvSpPr>
        <p:spPr>
          <a:xfrm rot="16200000">
            <a:off x="8094894" y="2544891"/>
            <a:ext cx="2875845" cy="724492"/>
          </a:xfrm>
          <a:prstGeom prst="curvedUpArrow">
            <a:avLst/>
          </a:prstGeom>
          <a:solidFill>
            <a:srgbClr val="0E2C4F"/>
          </a:solidFill>
          <a:ln>
            <a:solidFill>
              <a:srgbClr val="0E2C4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>
              <a:solidFill>
                <a:schemeClr val="tx1"/>
              </a:solidFill>
            </a:endParaRPr>
          </a:p>
        </p:txBody>
      </p:sp>
      <p:sp>
        <p:nvSpPr>
          <p:cNvPr id="30" name="Rectangle 46">
            <a:extLst>
              <a:ext uri="{FF2B5EF4-FFF2-40B4-BE49-F238E27FC236}">
                <a16:creationId xmlns:a16="http://schemas.microsoft.com/office/drawing/2014/main" xmlns="" id="{9153358A-FBF3-4B09-B00A-BA389BEED61B}"/>
              </a:ext>
            </a:extLst>
          </p:cNvPr>
          <p:cNvSpPr/>
          <p:nvPr/>
        </p:nvSpPr>
        <p:spPr>
          <a:xfrm rot="16200000" flipV="1">
            <a:off x="1216293" y="3771404"/>
            <a:ext cx="5517272" cy="118033"/>
          </a:xfrm>
          <a:prstGeom prst="rect">
            <a:avLst/>
          </a:prstGeom>
          <a:solidFill>
            <a:srgbClr val="0E2C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/>
          </a:p>
        </p:txBody>
      </p:sp>
    </p:spTree>
    <p:extLst>
      <p:ext uri="{BB962C8B-B14F-4D97-AF65-F5344CB8AC3E}">
        <p14:creationId xmlns:p14="http://schemas.microsoft.com/office/powerpoint/2010/main" xmlns="" val="3635038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662965"/>
            <a:ext cx="12192000" cy="6195035"/>
          </a:xfrm>
          <a:prstGeom prst="rect">
            <a:avLst/>
          </a:prstGeom>
          <a:solidFill>
            <a:srgbClr val="2C4A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540966579"/>
              </p:ext>
            </p:extLst>
          </p:nvPr>
        </p:nvGraphicFramePr>
        <p:xfrm>
          <a:off x="178420" y="836341"/>
          <a:ext cx="11853746" cy="58766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0" y="-8273"/>
            <a:ext cx="12192000" cy="769945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ДАННЫЕ, НЕОБХОДИМЫЕ ДЛЯ ОПРЕДЕЛЕНИЯ ПАКЕТА</a:t>
            </a:r>
            <a:endParaRPr lang="en-US" sz="2400" b="1" dirty="0" smtClean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ФИНАНСИРОВАНИЯ УСЛУГ ВНЕ КПН</a:t>
            </a:r>
            <a:endParaRPr lang="ru-RU" sz="24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26178" y="1601738"/>
            <a:ext cx="3696787" cy="231648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 дому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ПМК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поликлинике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учреждении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образовательной организации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Предприятие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Дистанционное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Травмпункт</a:t>
            </a:r>
            <a:endParaRPr lang="ru-RU" sz="16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26178" y="931179"/>
            <a:ext cx="3696787" cy="57476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2C4A6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Место оказания услуги</a:t>
            </a:r>
            <a:endParaRPr lang="ru-RU" sz="2000" b="1" dirty="0">
              <a:solidFill>
                <a:srgbClr val="2C4A64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349390" y="1601738"/>
            <a:ext cx="3696787" cy="99277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Переданный с СМП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Переданный стационаром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Переданный поликлиникой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349390" y="931179"/>
            <a:ext cx="3696787" cy="57476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2C4A6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Вид активного посещения (Актив)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8259544" y="1601738"/>
            <a:ext cx="3696787" cy="129757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Беременные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Родильницы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Новорожденные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Дети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Паллиатив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8259544" y="931179"/>
            <a:ext cx="3696787" cy="57476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2C4A6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Вид активного посещения (Патронаж)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737268" y="3394999"/>
            <a:ext cx="25939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заболевание</a:t>
            </a:r>
            <a:endParaRPr lang="ru-RU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810067" y="3439604"/>
            <a:ext cx="29354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профилактика</a:t>
            </a:r>
            <a:endParaRPr lang="ru-RU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Стрелка вверх 14"/>
          <p:cNvSpPr/>
          <p:nvPr/>
        </p:nvSpPr>
        <p:spPr>
          <a:xfrm>
            <a:off x="5655686" y="2802816"/>
            <a:ext cx="809898" cy="59218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верх 15"/>
          <p:cNvSpPr/>
          <p:nvPr/>
        </p:nvSpPr>
        <p:spPr>
          <a:xfrm>
            <a:off x="9806285" y="2934151"/>
            <a:ext cx="809898" cy="59218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366976" y="4914645"/>
            <a:ext cx="3179112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6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Источники финансирования</a:t>
            </a:r>
            <a:endParaRPr lang="ru-RU" sz="26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727392" y="4635970"/>
            <a:ext cx="16466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ГОБМП-1</a:t>
            </a:r>
            <a:endParaRPr lang="ru-RU" sz="24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" name="Равно 18"/>
          <p:cNvSpPr/>
          <p:nvPr/>
        </p:nvSpPr>
        <p:spPr>
          <a:xfrm>
            <a:off x="5407492" y="4709992"/>
            <a:ext cx="687977" cy="405302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195008" y="4635970"/>
            <a:ext cx="13179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ГОБМП</a:t>
            </a:r>
            <a:endParaRPr lang="ru-RU" sz="24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727392" y="5115294"/>
            <a:ext cx="16466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ГОБМП-2</a:t>
            </a:r>
            <a:endParaRPr lang="ru-RU" sz="24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2" name="Равно 21"/>
          <p:cNvSpPr/>
          <p:nvPr/>
        </p:nvSpPr>
        <p:spPr>
          <a:xfrm>
            <a:off x="5407492" y="5189316"/>
            <a:ext cx="687977" cy="405302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195008" y="5115294"/>
            <a:ext cx="11063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ОСМС</a:t>
            </a:r>
            <a:endParaRPr lang="ru-RU" sz="24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727392" y="5594618"/>
            <a:ext cx="16466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ГОБМП-3</a:t>
            </a:r>
            <a:endParaRPr lang="ru-RU" sz="24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5" name="Равно 24"/>
          <p:cNvSpPr/>
          <p:nvPr/>
        </p:nvSpPr>
        <p:spPr>
          <a:xfrm>
            <a:off x="5407492" y="5668640"/>
            <a:ext cx="687977" cy="405302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195008" y="5594618"/>
            <a:ext cx="62055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ПЛАТНО ДЛЯ НЕЗАСТРАХОВАННЫХ!!!</a:t>
            </a:r>
            <a:endParaRPr lang="ru-RU" sz="24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727392" y="6159970"/>
            <a:ext cx="57999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ПЛАТНО ПО ЖЕЛАНИЮ ПАЦИЕНТА</a:t>
            </a:r>
            <a:endParaRPr lang="ru-RU" sz="24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701576" y="4253532"/>
            <a:ext cx="1705916" cy="40011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ru-RU" sz="2000" b="1" dirty="0">
                <a:solidFill>
                  <a:srgbClr val="2C4A6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2019 пилот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195008" y="4241289"/>
            <a:ext cx="1367682" cy="40011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2C4A6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2020 год</a:t>
            </a:r>
            <a:endParaRPr lang="ru-RU" sz="2000" b="1" dirty="0">
              <a:solidFill>
                <a:srgbClr val="2C4A64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40178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662965"/>
            <a:ext cx="12192000" cy="6195035"/>
          </a:xfrm>
          <a:prstGeom prst="rect">
            <a:avLst/>
          </a:prstGeom>
          <a:solidFill>
            <a:srgbClr val="2C4A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540966579"/>
              </p:ext>
            </p:extLst>
          </p:nvPr>
        </p:nvGraphicFramePr>
        <p:xfrm>
          <a:off x="646612" y="990600"/>
          <a:ext cx="11022874" cy="5438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0" y="-8273"/>
            <a:ext cx="12192000" cy="769945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ПРИНЦИПИАЛЬНАЯ СХЕМА РАБОТЫ</a:t>
            </a:r>
            <a:endParaRPr lang="ru-RU" sz="24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3229282" y="4518582"/>
            <a:ext cx="6365966" cy="1907177"/>
          </a:xfrm>
          <a:prstGeom prst="roundRect">
            <a:avLst/>
          </a:prstGeom>
          <a:solidFill>
            <a:schemeClr val="accent1">
              <a:alpha val="2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TextBox 28"/>
          <p:cNvSpPr txBox="1"/>
          <p:nvPr/>
        </p:nvSpPr>
        <p:spPr>
          <a:xfrm>
            <a:off x="8981286" y="2093766"/>
            <a:ext cx="169629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ГОБМП</a:t>
            </a:r>
            <a:endParaRPr lang="ru-RU" sz="32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8981286" y="2775545"/>
            <a:ext cx="14157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ОСМС</a:t>
            </a:r>
            <a:endParaRPr lang="ru-RU" sz="32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8981286" y="3413919"/>
            <a:ext cx="198002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ПЛАТНО</a:t>
            </a:r>
            <a:endParaRPr lang="ru-RU" sz="32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2" name="object 34"/>
          <p:cNvSpPr/>
          <p:nvPr/>
        </p:nvSpPr>
        <p:spPr>
          <a:xfrm>
            <a:off x="6097594" y="2537267"/>
            <a:ext cx="628731" cy="624092"/>
          </a:xfrm>
          <a:custGeom>
            <a:avLst/>
            <a:gdLst/>
            <a:ahLst/>
            <a:cxnLst/>
            <a:rect l="l" t="t" r="r" b="b"/>
            <a:pathLst>
              <a:path w="447675" h="447675">
                <a:moveTo>
                  <a:pt x="383933" y="380212"/>
                </a:moveTo>
                <a:lnTo>
                  <a:pt x="133997" y="380212"/>
                </a:lnTo>
                <a:lnTo>
                  <a:pt x="143745" y="385433"/>
                </a:lnTo>
                <a:lnTo>
                  <a:pt x="153773" y="390040"/>
                </a:lnTo>
                <a:lnTo>
                  <a:pt x="164060" y="394026"/>
                </a:lnTo>
                <a:lnTo>
                  <a:pt x="174586" y="397382"/>
                </a:lnTo>
                <a:lnTo>
                  <a:pt x="178308" y="429386"/>
                </a:lnTo>
                <a:lnTo>
                  <a:pt x="180542" y="436596"/>
                </a:lnTo>
                <a:lnTo>
                  <a:pt x="185045" y="442353"/>
                </a:lnTo>
                <a:lnTo>
                  <a:pt x="191263" y="446167"/>
                </a:lnTo>
                <a:lnTo>
                  <a:pt x="198640" y="447547"/>
                </a:lnTo>
                <a:lnTo>
                  <a:pt x="247015" y="447547"/>
                </a:lnTo>
                <a:lnTo>
                  <a:pt x="270916" y="398513"/>
                </a:lnTo>
                <a:lnTo>
                  <a:pt x="282213" y="395184"/>
                </a:lnTo>
                <a:lnTo>
                  <a:pt x="293247" y="391134"/>
                </a:lnTo>
                <a:lnTo>
                  <a:pt x="303993" y="386379"/>
                </a:lnTo>
                <a:lnTo>
                  <a:pt x="314426" y="380936"/>
                </a:lnTo>
                <a:lnTo>
                  <a:pt x="383209" y="380936"/>
                </a:lnTo>
                <a:lnTo>
                  <a:pt x="383933" y="380212"/>
                </a:lnTo>
                <a:close/>
              </a:path>
              <a:path w="447675" h="447675">
                <a:moveTo>
                  <a:pt x="383209" y="380936"/>
                </a:moveTo>
                <a:lnTo>
                  <a:pt x="314426" y="380936"/>
                </a:lnTo>
                <a:lnTo>
                  <a:pt x="338480" y="399986"/>
                </a:lnTo>
                <a:lnTo>
                  <a:pt x="345147" y="403503"/>
                </a:lnTo>
                <a:lnTo>
                  <a:pt x="352394" y="404379"/>
                </a:lnTo>
                <a:lnTo>
                  <a:pt x="359491" y="402670"/>
                </a:lnTo>
                <a:lnTo>
                  <a:pt x="365709" y="398437"/>
                </a:lnTo>
                <a:lnTo>
                  <a:pt x="383209" y="380936"/>
                </a:lnTo>
                <a:close/>
              </a:path>
              <a:path w="447675" h="447675">
                <a:moveTo>
                  <a:pt x="95211" y="43168"/>
                </a:moveTo>
                <a:lnTo>
                  <a:pt x="47713" y="83286"/>
                </a:lnTo>
                <a:lnTo>
                  <a:pt x="41749" y="96596"/>
                </a:lnTo>
                <a:lnTo>
                  <a:pt x="42643" y="103842"/>
                </a:lnTo>
                <a:lnTo>
                  <a:pt x="46177" y="110515"/>
                </a:lnTo>
                <a:lnTo>
                  <a:pt x="64808" y="134086"/>
                </a:lnTo>
                <a:lnTo>
                  <a:pt x="59554" y="144333"/>
                </a:lnTo>
                <a:lnTo>
                  <a:pt x="54986" y="154881"/>
                </a:lnTo>
                <a:lnTo>
                  <a:pt x="51115" y="165703"/>
                </a:lnTo>
                <a:lnTo>
                  <a:pt x="47955" y="176771"/>
                </a:lnTo>
                <a:lnTo>
                  <a:pt x="18148" y="180187"/>
                </a:lnTo>
                <a:lnTo>
                  <a:pt x="10935" y="182419"/>
                </a:lnTo>
                <a:lnTo>
                  <a:pt x="5183" y="186918"/>
                </a:lnTo>
                <a:lnTo>
                  <a:pt x="1376" y="193132"/>
                </a:lnTo>
                <a:lnTo>
                  <a:pt x="0" y="200507"/>
                </a:lnTo>
                <a:lnTo>
                  <a:pt x="0" y="248881"/>
                </a:lnTo>
                <a:lnTo>
                  <a:pt x="49580" y="272872"/>
                </a:lnTo>
                <a:lnTo>
                  <a:pt x="52841" y="282978"/>
                </a:lnTo>
                <a:lnTo>
                  <a:pt x="56675" y="292873"/>
                </a:lnTo>
                <a:lnTo>
                  <a:pt x="61073" y="302527"/>
                </a:lnTo>
                <a:lnTo>
                  <a:pt x="66027" y="311911"/>
                </a:lnTo>
                <a:lnTo>
                  <a:pt x="46177" y="336956"/>
                </a:lnTo>
                <a:lnTo>
                  <a:pt x="42654" y="343621"/>
                </a:lnTo>
                <a:lnTo>
                  <a:pt x="41778" y="350864"/>
                </a:lnTo>
                <a:lnTo>
                  <a:pt x="43485" y="357957"/>
                </a:lnTo>
                <a:lnTo>
                  <a:pt x="47713" y="364172"/>
                </a:lnTo>
                <a:lnTo>
                  <a:pt x="81902" y="398360"/>
                </a:lnTo>
                <a:lnTo>
                  <a:pt x="88117" y="402624"/>
                </a:lnTo>
                <a:lnTo>
                  <a:pt x="95211" y="404325"/>
                </a:lnTo>
                <a:lnTo>
                  <a:pt x="102458" y="403427"/>
                </a:lnTo>
                <a:lnTo>
                  <a:pt x="109131" y="399897"/>
                </a:lnTo>
                <a:lnTo>
                  <a:pt x="133997" y="380212"/>
                </a:lnTo>
                <a:lnTo>
                  <a:pt x="383933" y="380212"/>
                </a:lnTo>
                <a:lnTo>
                  <a:pt x="399897" y="364248"/>
                </a:lnTo>
                <a:lnTo>
                  <a:pt x="404156" y="358038"/>
                </a:lnTo>
                <a:lnTo>
                  <a:pt x="405857" y="350943"/>
                </a:lnTo>
                <a:lnTo>
                  <a:pt x="404962" y="343694"/>
                </a:lnTo>
                <a:lnTo>
                  <a:pt x="401434" y="337019"/>
                </a:lnTo>
                <a:lnTo>
                  <a:pt x="382714" y="313283"/>
                </a:lnTo>
                <a:lnTo>
                  <a:pt x="388227" y="303041"/>
                </a:lnTo>
                <a:lnTo>
                  <a:pt x="388725" y="301955"/>
                </a:lnTo>
                <a:lnTo>
                  <a:pt x="224815" y="301955"/>
                </a:lnTo>
                <a:lnTo>
                  <a:pt x="193730" y="295658"/>
                </a:lnTo>
                <a:lnTo>
                  <a:pt x="168309" y="278499"/>
                </a:lnTo>
                <a:lnTo>
                  <a:pt x="151152" y="253075"/>
                </a:lnTo>
                <a:lnTo>
                  <a:pt x="144856" y="221983"/>
                </a:lnTo>
                <a:lnTo>
                  <a:pt x="151152" y="190898"/>
                </a:lnTo>
                <a:lnTo>
                  <a:pt x="168309" y="165477"/>
                </a:lnTo>
                <a:lnTo>
                  <a:pt x="193730" y="148320"/>
                </a:lnTo>
                <a:lnTo>
                  <a:pt x="224815" y="142024"/>
                </a:lnTo>
                <a:lnTo>
                  <a:pt x="388787" y="142024"/>
                </a:lnTo>
                <a:lnTo>
                  <a:pt x="383844" y="132549"/>
                </a:lnTo>
                <a:lnTo>
                  <a:pt x="401345" y="110426"/>
                </a:lnTo>
                <a:lnTo>
                  <a:pt x="404870" y="103759"/>
                </a:lnTo>
                <a:lnTo>
                  <a:pt x="405749" y="96513"/>
                </a:lnTo>
                <a:lnTo>
                  <a:pt x="404042" y="89420"/>
                </a:lnTo>
                <a:lnTo>
                  <a:pt x="399808" y="83210"/>
                </a:lnTo>
                <a:lnTo>
                  <a:pt x="381812" y="65214"/>
                </a:lnTo>
                <a:lnTo>
                  <a:pt x="131406" y="65214"/>
                </a:lnTo>
                <a:lnTo>
                  <a:pt x="109131" y="47561"/>
                </a:lnTo>
                <a:lnTo>
                  <a:pt x="102458" y="44044"/>
                </a:lnTo>
                <a:lnTo>
                  <a:pt x="95211" y="43168"/>
                </a:lnTo>
                <a:close/>
              </a:path>
              <a:path w="447675" h="447675">
                <a:moveTo>
                  <a:pt x="388787" y="142024"/>
                </a:moveTo>
                <a:lnTo>
                  <a:pt x="224815" y="142024"/>
                </a:lnTo>
                <a:lnTo>
                  <a:pt x="255900" y="148320"/>
                </a:lnTo>
                <a:lnTo>
                  <a:pt x="281320" y="165477"/>
                </a:lnTo>
                <a:lnTo>
                  <a:pt x="298478" y="190898"/>
                </a:lnTo>
                <a:lnTo>
                  <a:pt x="304774" y="221983"/>
                </a:lnTo>
                <a:lnTo>
                  <a:pt x="298478" y="253075"/>
                </a:lnTo>
                <a:lnTo>
                  <a:pt x="281320" y="278499"/>
                </a:lnTo>
                <a:lnTo>
                  <a:pt x="255900" y="295658"/>
                </a:lnTo>
                <a:lnTo>
                  <a:pt x="224815" y="301955"/>
                </a:lnTo>
                <a:lnTo>
                  <a:pt x="388725" y="301955"/>
                </a:lnTo>
                <a:lnTo>
                  <a:pt x="393068" y="292484"/>
                </a:lnTo>
                <a:lnTo>
                  <a:pt x="397209" y="281636"/>
                </a:lnTo>
                <a:lnTo>
                  <a:pt x="400621" y="270522"/>
                </a:lnTo>
                <a:lnTo>
                  <a:pt x="429463" y="267195"/>
                </a:lnTo>
                <a:lnTo>
                  <a:pt x="436676" y="264966"/>
                </a:lnTo>
                <a:lnTo>
                  <a:pt x="442428" y="260462"/>
                </a:lnTo>
                <a:lnTo>
                  <a:pt x="446234" y="254241"/>
                </a:lnTo>
                <a:lnTo>
                  <a:pt x="447611" y="246862"/>
                </a:lnTo>
                <a:lnTo>
                  <a:pt x="447611" y="198488"/>
                </a:lnTo>
                <a:lnTo>
                  <a:pt x="401027" y="174840"/>
                </a:lnTo>
                <a:lnTo>
                  <a:pt x="397751" y="163843"/>
                </a:lnTo>
                <a:lnTo>
                  <a:pt x="393774" y="153114"/>
                </a:lnTo>
                <a:lnTo>
                  <a:pt x="389128" y="142676"/>
                </a:lnTo>
                <a:lnTo>
                  <a:pt x="388787" y="142024"/>
                </a:lnTo>
                <a:close/>
              </a:path>
              <a:path w="447675" h="447675">
                <a:moveTo>
                  <a:pt x="248958" y="0"/>
                </a:moveTo>
                <a:lnTo>
                  <a:pt x="200583" y="0"/>
                </a:lnTo>
                <a:lnTo>
                  <a:pt x="193206" y="1378"/>
                </a:lnTo>
                <a:lnTo>
                  <a:pt x="186988" y="5187"/>
                </a:lnTo>
                <a:lnTo>
                  <a:pt x="182485" y="10940"/>
                </a:lnTo>
                <a:lnTo>
                  <a:pt x="180251" y="18148"/>
                </a:lnTo>
                <a:lnTo>
                  <a:pt x="177012" y="45948"/>
                </a:lnTo>
                <a:lnTo>
                  <a:pt x="165125" y="49569"/>
                </a:lnTo>
                <a:lnTo>
                  <a:pt x="153542" y="54000"/>
                </a:lnTo>
                <a:lnTo>
                  <a:pt x="142293" y="59221"/>
                </a:lnTo>
                <a:lnTo>
                  <a:pt x="131406" y="65214"/>
                </a:lnTo>
                <a:lnTo>
                  <a:pt x="381812" y="65214"/>
                </a:lnTo>
                <a:lnTo>
                  <a:pt x="381165" y="64566"/>
                </a:lnTo>
                <a:lnTo>
                  <a:pt x="317004" y="64566"/>
                </a:lnTo>
                <a:lnTo>
                  <a:pt x="306381" y="58798"/>
                </a:lnTo>
                <a:lnTo>
                  <a:pt x="295409" y="53767"/>
                </a:lnTo>
                <a:lnTo>
                  <a:pt x="284116" y="49480"/>
                </a:lnTo>
                <a:lnTo>
                  <a:pt x="272529" y="45948"/>
                </a:lnTo>
                <a:lnTo>
                  <a:pt x="269290" y="18148"/>
                </a:lnTo>
                <a:lnTo>
                  <a:pt x="267056" y="10940"/>
                </a:lnTo>
                <a:lnTo>
                  <a:pt x="262553" y="5187"/>
                </a:lnTo>
                <a:lnTo>
                  <a:pt x="256335" y="1378"/>
                </a:lnTo>
                <a:lnTo>
                  <a:pt x="248958" y="0"/>
                </a:lnTo>
                <a:close/>
              </a:path>
              <a:path w="447675" h="447675">
                <a:moveTo>
                  <a:pt x="352394" y="43140"/>
                </a:moveTo>
                <a:lnTo>
                  <a:pt x="345127" y="44044"/>
                </a:lnTo>
                <a:lnTo>
                  <a:pt x="338480" y="47561"/>
                </a:lnTo>
                <a:lnTo>
                  <a:pt x="317004" y="64566"/>
                </a:lnTo>
                <a:lnTo>
                  <a:pt x="381165" y="64566"/>
                </a:lnTo>
                <a:lnTo>
                  <a:pt x="365709" y="49110"/>
                </a:lnTo>
                <a:lnTo>
                  <a:pt x="359491" y="44845"/>
                </a:lnTo>
                <a:lnTo>
                  <a:pt x="352394" y="4314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5"/>
          <p:cNvSpPr/>
          <p:nvPr/>
        </p:nvSpPr>
        <p:spPr>
          <a:xfrm>
            <a:off x="6641453" y="2857005"/>
            <a:ext cx="517254" cy="514323"/>
          </a:xfrm>
          <a:custGeom>
            <a:avLst/>
            <a:gdLst/>
            <a:ahLst/>
            <a:cxnLst/>
            <a:rect l="l" t="t" r="r" b="b"/>
            <a:pathLst>
              <a:path w="368300" h="368935">
                <a:moveTo>
                  <a:pt x="247771" y="318147"/>
                </a:moveTo>
                <a:lnTo>
                  <a:pt x="121450" y="318147"/>
                </a:lnTo>
                <a:lnTo>
                  <a:pt x="129756" y="321735"/>
                </a:lnTo>
                <a:lnTo>
                  <a:pt x="138255" y="324808"/>
                </a:lnTo>
                <a:lnTo>
                  <a:pt x="146921" y="327348"/>
                </a:lnTo>
                <a:lnTo>
                  <a:pt x="155727" y="329336"/>
                </a:lnTo>
                <a:lnTo>
                  <a:pt x="160337" y="352183"/>
                </a:lnTo>
                <a:lnTo>
                  <a:pt x="163128" y="359067"/>
                </a:lnTo>
                <a:lnTo>
                  <a:pt x="168051" y="364356"/>
                </a:lnTo>
                <a:lnTo>
                  <a:pt x="174505" y="367607"/>
                </a:lnTo>
                <a:lnTo>
                  <a:pt x="181889" y="368376"/>
                </a:lnTo>
                <a:lnTo>
                  <a:pt x="215188" y="365556"/>
                </a:lnTo>
                <a:lnTo>
                  <a:pt x="234467" y="323672"/>
                </a:lnTo>
                <a:lnTo>
                  <a:pt x="243457" y="320159"/>
                </a:lnTo>
                <a:lnTo>
                  <a:pt x="247771" y="318147"/>
                </a:lnTo>
                <a:close/>
              </a:path>
              <a:path w="368300" h="368935">
                <a:moveTo>
                  <a:pt x="66805" y="46659"/>
                </a:moveTo>
                <a:lnTo>
                  <a:pt x="32664" y="79324"/>
                </a:lnTo>
                <a:lnTo>
                  <a:pt x="27887" y="92925"/>
                </a:lnTo>
                <a:lnTo>
                  <a:pt x="29365" y="99980"/>
                </a:lnTo>
                <a:lnTo>
                  <a:pt x="33388" y="106222"/>
                </a:lnTo>
                <a:lnTo>
                  <a:pt x="48133" y="121932"/>
                </a:lnTo>
                <a:lnTo>
                  <a:pt x="44578" y="130665"/>
                </a:lnTo>
                <a:lnTo>
                  <a:pt x="41579" y="139587"/>
                </a:lnTo>
                <a:lnTo>
                  <a:pt x="39142" y="148673"/>
                </a:lnTo>
                <a:lnTo>
                  <a:pt x="37274" y="157899"/>
                </a:lnTo>
                <a:lnTo>
                  <a:pt x="16205" y="162204"/>
                </a:lnTo>
                <a:lnTo>
                  <a:pt x="9327" y="164987"/>
                </a:lnTo>
                <a:lnTo>
                  <a:pt x="4040" y="169906"/>
                </a:lnTo>
                <a:lnTo>
                  <a:pt x="783" y="176359"/>
                </a:lnTo>
                <a:lnTo>
                  <a:pt x="0" y="183743"/>
                </a:lnTo>
                <a:lnTo>
                  <a:pt x="2844" y="217043"/>
                </a:lnTo>
                <a:lnTo>
                  <a:pt x="45135" y="236334"/>
                </a:lnTo>
                <a:lnTo>
                  <a:pt x="48473" y="244364"/>
                </a:lnTo>
                <a:lnTo>
                  <a:pt x="52284" y="252179"/>
                </a:lnTo>
                <a:lnTo>
                  <a:pt x="56549" y="259767"/>
                </a:lnTo>
                <a:lnTo>
                  <a:pt x="61252" y="267119"/>
                </a:lnTo>
                <a:lnTo>
                  <a:pt x="48539" y="286308"/>
                </a:lnTo>
                <a:lnTo>
                  <a:pt x="45634" y="293168"/>
                </a:lnTo>
                <a:lnTo>
                  <a:pt x="45367" y="300375"/>
                </a:lnTo>
                <a:lnTo>
                  <a:pt x="47639" y="307213"/>
                </a:lnTo>
                <a:lnTo>
                  <a:pt x="52349" y="312966"/>
                </a:lnTo>
                <a:lnTo>
                  <a:pt x="77863" y="334518"/>
                </a:lnTo>
                <a:lnTo>
                  <a:pt x="84334" y="338201"/>
                </a:lnTo>
                <a:lnTo>
                  <a:pt x="91465" y="339290"/>
                </a:lnTo>
                <a:lnTo>
                  <a:pt x="98519" y="337811"/>
                </a:lnTo>
                <a:lnTo>
                  <a:pt x="104762" y="333794"/>
                </a:lnTo>
                <a:lnTo>
                  <a:pt x="121450" y="318147"/>
                </a:lnTo>
                <a:lnTo>
                  <a:pt x="247771" y="318147"/>
                </a:lnTo>
                <a:lnTo>
                  <a:pt x="252182" y="316090"/>
                </a:lnTo>
                <a:lnTo>
                  <a:pt x="260618" y="311477"/>
                </a:lnTo>
                <a:lnTo>
                  <a:pt x="268744" y="306336"/>
                </a:lnTo>
                <a:lnTo>
                  <a:pt x="320824" y="306336"/>
                </a:lnTo>
                <a:lnTo>
                  <a:pt x="335330" y="289153"/>
                </a:lnTo>
                <a:lnTo>
                  <a:pt x="339011" y="282682"/>
                </a:lnTo>
                <a:lnTo>
                  <a:pt x="340102" y="275551"/>
                </a:lnTo>
                <a:lnTo>
                  <a:pt x="338627" y="268497"/>
                </a:lnTo>
                <a:lnTo>
                  <a:pt x="334606" y="262255"/>
                </a:lnTo>
                <a:lnTo>
                  <a:pt x="321079" y="247916"/>
                </a:lnTo>
                <a:lnTo>
                  <a:pt x="190233" y="247916"/>
                </a:lnTo>
                <a:lnTo>
                  <a:pt x="164430" y="244942"/>
                </a:lnTo>
                <a:lnTo>
                  <a:pt x="142506" y="232705"/>
                </a:lnTo>
                <a:lnTo>
                  <a:pt x="126764" y="213148"/>
                </a:lnTo>
                <a:lnTo>
                  <a:pt x="119507" y="188214"/>
                </a:lnTo>
                <a:lnTo>
                  <a:pt x="122476" y="162405"/>
                </a:lnTo>
                <a:lnTo>
                  <a:pt x="134715" y="140481"/>
                </a:lnTo>
                <a:lnTo>
                  <a:pt x="154279" y="124738"/>
                </a:lnTo>
                <a:lnTo>
                  <a:pt x="179222" y="117475"/>
                </a:lnTo>
                <a:lnTo>
                  <a:pt x="318967" y="117475"/>
                </a:lnTo>
                <a:lnTo>
                  <a:pt x="317806" y="114990"/>
                </a:lnTo>
                <a:lnTo>
                  <a:pt x="313305" y="106773"/>
                </a:lnTo>
                <a:lnTo>
                  <a:pt x="308279" y="98844"/>
                </a:lnTo>
                <a:lnTo>
                  <a:pt x="319379" y="82156"/>
                </a:lnTo>
                <a:lnTo>
                  <a:pt x="322373" y="75285"/>
                </a:lnTo>
                <a:lnTo>
                  <a:pt x="322686" y="68056"/>
                </a:lnTo>
                <a:lnTo>
                  <a:pt x="320435" y="61192"/>
                </a:lnTo>
                <a:lnTo>
                  <a:pt x="320286" y="61010"/>
                </a:lnTo>
                <a:lnTo>
                  <a:pt x="97713" y="61010"/>
                </a:lnTo>
                <a:lnTo>
                  <a:pt x="80860" y="49822"/>
                </a:lnTo>
                <a:lnTo>
                  <a:pt x="74008" y="46924"/>
                </a:lnTo>
                <a:lnTo>
                  <a:pt x="66805" y="46659"/>
                </a:lnTo>
                <a:close/>
              </a:path>
              <a:path w="368300" h="368935">
                <a:moveTo>
                  <a:pt x="320824" y="306336"/>
                </a:moveTo>
                <a:lnTo>
                  <a:pt x="268744" y="306336"/>
                </a:lnTo>
                <a:lnTo>
                  <a:pt x="287134" y="318490"/>
                </a:lnTo>
                <a:lnTo>
                  <a:pt x="293987" y="321388"/>
                </a:lnTo>
                <a:lnTo>
                  <a:pt x="301191" y="321651"/>
                </a:lnTo>
                <a:lnTo>
                  <a:pt x="308031" y="319378"/>
                </a:lnTo>
                <a:lnTo>
                  <a:pt x="313791" y="314667"/>
                </a:lnTo>
                <a:lnTo>
                  <a:pt x="320824" y="306336"/>
                </a:lnTo>
                <a:close/>
              </a:path>
              <a:path w="368300" h="368935">
                <a:moveTo>
                  <a:pt x="318967" y="117475"/>
                </a:moveTo>
                <a:lnTo>
                  <a:pt x="179222" y="117475"/>
                </a:lnTo>
                <a:lnTo>
                  <a:pt x="205023" y="120451"/>
                </a:lnTo>
                <a:lnTo>
                  <a:pt x="226944" y="132692"/>
                </a:lnTo>
                <a:lnTo>
                  <a:pt x="242685" y="152254"/>
                </a:lnTo>
                <a:lnTo>
                  <a:pt x="249948" y="177190"/>
                </a:lnTo>
                <a:lnTo>
                  <a:pt x="246974" y="202998"/>
                </a:lnTo>
                <a:lnTo>
                  <a:pt x="234735" y="224921"/>
                </a:lnTo>
                <a:lnTo>
                  <a:pt x="215174" y="240660"/>
                </a:lnTo>
                <a:lnTo>
                  <a:pt x="190233" y="247916"/>
                </a:lnTo>
                <a:lnTo>
                  <a:pt x="321079" y="247916"/>
                </a:lnTo>
                <a:lnTo>
                  <a:pt x="319786" y="246545"/>
                </a:lnTo>
                <a:lnTo>
                  <a:pt x="323577" y="237791"/>
                </a:lnTo>
                <a:lnTo>
                  <a:pt x="326801" y="228830"/>
                </a:lnTo>
                <a:lnTo>
                  <a:pt x="329431" y="219689"/>
                </a:lnTo>
                <a:lnTo>
                  <a:pt x="331444" y="210400"/>
                </a:lnTo>
                <a:lnTo>
                  <a:pt x="351701" y="206273"/>
                </a:lnTo>
                <a:lnTo>
                  <a:pt x="358585" y="203489"/>
                </a:lnTo>
                <a:lnTo>
                  <a:pt x="363875" y="198569"/>
                </a:lnTo>
                <a:lnTo>
                  <a:pt x="367129" y="192112"/>
                </a:lnTo>
                <a:lnTo>
                  <a:pt x="367906" y="184721"/>
                </a:lnTo>
                <a:lnTo>
                  <a:pt x="365074" y="151422"/>
                </a:lnTo>
                <a:lnTo>
                  <a:pt x="325208" y="132232"/>
                </a:lnTo>
                <a:lnTo>
                  <a:pt x="321776" y="123481"/>
                </a:lnTo>
                <a:lnTo>
                  <a:pt x="318967" y="117475"/>
                </a:lnTo>
                <a:close/>
              </a:path>
              <a:path w="368300" h="368935">
                <a:moveTo>
                  <a:pt x="186105" y="0"/>
                </a:moveTo>
                <a:lnTo>
                  <a:pt x="145645" y="4817"/>
                </a:lnTo>
                <a:lnTo>
                  <a:pt x="133604" y="42138"/>
                </a:lnTo>
                <a:lnTo>
                  <a:pt x="124145" y="45916"/>
                </a:lnTo>
                <a:lnTo>
                  <a:pt x="114992" y="50326"/>
                </a:lnTo>
                <a:lnTo>
                  <a:pt x="106080" y="55422"/>
                </a:lnTo>
                <a:lnTo>
                  <a:pt x="97713" y="61010"/>
                </a:lnTo>
                <a:lnTo>
                  <a:pt x="320286" y="61010"/>
                </a:lnTo>
                <a:lnTo>
                  <a:pt x="315734" y="55422"/>
                </a:lnTo>
                <a:lnTo>
                  <a:pt x="306709" y="47802"/>
                </a:lnTo>
                <a:lnTo>
                  <a:pt x="249224" y="47802"/>
                </a:lnTo>
                <a:lnTo>
                  <a:pt x="240157" y="43808"/>
                </a:lnTo>
                <a:lnTo>
                  <a:pt x="230846" y="40454"/>
                </a:lnTo>
                <a:lnTo>
                  <a:pt x="221323" y="37735"/>
                </a:lnTo>
                <a:lnTo>
                  <a:pt x="211620" y="35648"/>
                </a:lnTo>
                <a:lnTo>
                  <a:pt x="207657" y="16205"/>
                </a:lnTo>
                <a:lnTo>
                  <a:pt x="204868" y="9322"/>
                </a:lnTo>
                <a:lnTo>
                  <a:pt x="199948" y="4035"/>
                </a:lnTo>
                <a:lnTo>
                  <a:pt x="193495" y="781"/>
                </a:lnTo>
                <a:lnTo>
                  <a:pt x="186105" y="0"/>
                </a:lnTo>
                <a:close/>
              </a:path>
              <a:path w="368300" h="368935">
                <a:moveTo>
                  <a:pt x="276606" y="29098"/>
                </a:moveTo>
                <a:lnTo>
                  <a:pt x="269551" y="30574"/>
                </a:lnTo>
                <a:lnTo>
                  <a:pt x="263309" y="34594"/>
                </a:lnTo>
                <a:lnTo>
                  <a:pt x="249224" y="47802"/>
                </a:lnTo>
                <a:lnTo>
                  <a:pt x="306709" y="47802"/>
                </a:lnTo>
                <a:lnTo>
                  <a:pt x="290207" y="33870"/>
                </a:lnTo>
                <a:lnTo>
                  <a:pt x="283736" y="30190"/>
                </a:lnTo>
                <a:lnTo>
                  <a:pt x="276606" y="29098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6"/>
          <p:cNvSpPr/>
          <p:nvPr/>
        </p:nvSpPr>
        <p:spPr>
          <a:xfrm>
            <a:off x="6305004" y="3162969"/>
            <a:ext cx="420046" cy="416947"/>
          </a:xfrm>
          <a:custGeom>
            <a:avLst/>
            <a:gdLst/>
            <a:ahLst/>
            <a:cxnLst/>
            <a:rect l="l" t="t" r="r" b="b"/>
            <a:pathLst>
              <a:path w="299084" h="299085">
                <a:moveTo>
                  <a:pt x="256894" y="253009"/>
                </a:moveTo>
                <a:lnTo>
                  <a:pt x="88239" y="253009"/>
                </a:lnTo>
                <a:lnTo>
                  <a:pt x="94703" y="256586"/>
                </a:lnTo>
                <a:lnTo>
                  <a:pt x="101344" y="259746"/>
                </a:lnTo>
                <a:lnTo>
                  <a:pt x="108154" y="262478"/>
                </a:lnTo>
                <a:lnTo>
                  <a:pt x="115125" y="264769"/>
                </a:lnTo>
                <a:lnTo>
                  <a:pt x="116751" y="280327"/>
                </a:lnTo>
                <a:lnTo>
                  <a:pt x="157175" y="298716"/>
                </a:lnTo>
                <a:lnTo>
                  <a:pt x="164509" y="297456"/>
                </a:lnTo>
                <a:lnTo>
                  <a:pt x="170713" y="293770"/>
                </a:lnTo>
                <a:lnTo>
                  <a:pt x="175231" y="288140"/>
                </a:lnTo>
                <a:lnTo>
                  <a:pt x="177507" y="281051"/>
                </a:lnTo>
                <a:lnTo>
                  <a:pt x="179374" y="266306"/>
                </a:lnTo>
                <a:lnTo>
                  <a:pt x="186942" y="264178"/>
                </a:lnTo>
                <a:lnTo>
                  <a:pt x="194327" y="261572"/>
                </a:lnTo>
                <a:lnTo>
                  <a:pt x="201529" y="258494"/>
                </a:lnTo>
                <a:lnTo>
                  <a:pt x="208546" y="254952"/>
                </a:lnTo>
                <a:lnTo>
                  <a:pt x="254906" y="254952"/>
                </a:lnTo>
                <a:lnTo>
                  <a:pt x="256894" y="253009"/>
                </a:lnTo>
                <a:close/>
              </a:path>
              <a:path w="299084" h="299085">
                <a:moveTo>
                  <a:pt x="254906" y="254952"/>
                </a:moveTo>
                <a:lnTo>
                  <a:pt x="208546" y="254952"/>
                </a:lnTo>
                <a:lnTo>
                  <a:pt x="219887" y="264109"/>
                </a:lnTo>
                <a:lnTo>
                  <a:pt x="226433" y="267672"/>
                </a:lnTo>
                <a:lnTo>
                  <a:pt x="233573" y="268644"/>
                </a:lnTo>
                <a:lnTo>
                  <a:pt x="240592" y="267047"/>
                </a:lnTo>
                <a:lnTo>
                  <a:pt x="246773" y="262902"/>
                </a:lnTo>
                <a:lnTo>
                  <a:pt x="254906" y="254952"/>
                </a:lnTo>
                <a:close/>
              </a:path>
              <a:path w="299084" h="299085">
                <a:moveTo>
                  <a:pt x="65306" y="29984"/>
                </a:moveTo>
                <a:lnTo>
                  <a:pt x="33064" y="56246"/>
                </a:lnTo>
                <a:lnTo>
                  <a:pt x="31289" y="63234"/>
                </a:lnTo>
                <a:lnTo>
                  <a:pt x="32082" y="70406"/>
                </a:lnTo>
                <a:lnTo>
                  <a:pt x="35496" y="77050"/>
                </a:lnTo>
                <a:lnTo>
                  <a:pt x="44157" y="88239"/>
                </a:lnTo>
                <a:lnTo>
                  <a:pt x="40596" y="95024"/>
                </a:lnTo>
                <a:lnTo>
                  <a:pt x="37457" y="102017"/>
                </a:lnTo>
                <a:lnTo>
                  <a:pt x="34772" y="109208"/>
                </a:lnTo>
                <a:lnTo>
                  <a:pt x="32575" y="116586"/>
                </a:lnTo>
                <a:lnTo>
                  <a:pt x="18402" y="118046"/>
                </a:lnTo>
                <a:lnTo>
                  <a:pt x="0" y="158470"/>
                </a:lnTo>
                <a:lnTo>
                  <a:pt x="1260" y="165805"/>
                </a:lnTo>
                <a:lnTo>
                  <a:pt x="4946" y="172008"/>
                </a:lnTo>
                <a:lnTo>
                  <a:pt x="10576" y="176526"/>
                </a:lnTo>
                <a:lnTo>
                  <a:pt x="17665" y="178803"/>
                </a:lnTo>
                <a:lnTo>
                  <a:pt x="32740" y="180759"/>
                </a:lnTo>
                <a:lnTo>
                  <a:pt x="34822" y="187541"/>
                </a:lnTo>
                <a:lnTo>
                  <a:pt x="37296" y="194168"/>
                </a:lnTo>
                <a:lnTo>
                  <a:pt x="40166" y="200631"/>
                </a:lnTo>
                <a:lnTo>
                  <a:pt x="43433" y="206921"/>
                </a:lnTo>
                <a:lnTo>
                  <a:pt x="33718" y="218909"/>
                </a:lnTo>
                <a:lnTo>
                  <a:pt x="30154" y="225457"/>
                </a:lnTo>
                <a:lnTo>
                  <a:pt x="29183" y="232602"/>
                </a:lnTo>
                <a:lnTo>
                  <a:pt x="30780" y="239624"/>
                </a:lnTo>
                <a:lnTo>
                  <a:pt x="34924" y="245808"/>
                </a:lnTo>
                <a:lnTo>
                  <a:pt x="49263" y="260464"/>
                </a:lnTo>
                <a:lnTo>
                  <a:pt x="55359" y="264758"/>
                </a:lnTo>
                <a:lnTo>
                  <a:pt x="62350" y="266538"/>
                </a:lnTo>
                <a:lnTo>
                  <a:pt x="69522" y="265750"/>
                </a:lnTo>
                <a:lnTo>
                  <a:pt x="76161" y="262343"/>
                </a:lnTo>
                <a:lnTo>
                  <a:pt x="88239" y="253009"/>
                </a:lnTo>
                <a:lnTo>
                  <a:pt x="256894" y="253009"/>
                </a:lnTo>
                <a:lnTo>
                  <a:pt x="261442" y="248564"/>
                </a:lnTo>
                <a:lnTo>
                  <a:pt x="265734" y="242468"/>
                </a:lnTo>
                <a:lnTo>
                  <a:pt x="267509" y="235475"/>
                </a:lnTo>
                <a:lnTo>
                  <a:pt x="266717" y="228299"/>
                </a:lnTo>
                <a:lnTo>
                  <a:pt x="263309" y="221653"/>
                </a:lnTo>
                <a:lnTo>
                  <a:pt x="254647" y="210413"/>
                </a:lnTo>
                <a:lnTo>
                  <a:pt x="258422" y="203621"/>
                </a:lnTo>
                <a:lnTo>
                  <a:pt x="259428" y="201498"/>
                </a:lnTo>
                <a:lnTo>
                  <a:pt x="149402" y="201498"/>
                </a:lnTo>
                <a:lnTo>
                  <a:pt x="128720" y="197063"/>
                </a:lnTo>
                <a:lnTo>
                  <a:pt x="111920" y="185421"/>
                </a:lnTo>
                <a:lnTo>
                  <a:pt x="100694" y="168324"/>
                </a:lnTo>
                <a:lnTo>
                  <a:pt x="96735" y="147523"/>
                </a:lnTo>
                <a:lnTo>
                  <a:pt x="101172" y="126847"/>
                </a:lnTo>
                <a:lnTo>
                  <a:pt x="112815" y="110051"/>
                </a:lnTo>
                <a:lnTo>
                  <a:pt x="129909" y="98827"/>
                </a:lnTo>
                <a:lnTo>
                  <a:pt x="150698" y="94869"/>
                </a:lnTo>
                <a:lnTo>
                  <a:pt x="259439" y="94869"/>
                </a:lnTo>
                <a:lnTo>
                  <a:pt x="256908" y="89852"/>
                </a:lnTo>
                <a:lnTo>
                  <a:pt x="265087" y="79794"/>
                </a:lnTo>
                <a:lnTo>
                  <a:pt x="268649" y="73253"/>
                </a:lnTo>
                <a:lnTo>
                  <a:pt x="269617" y="66113"/>
                </a:lnTo>
                <a:lnTo>
                  <a:pt x="268019" y="59091"/>
                </a:lnTo>
                <a:lnTo>
                  <a:pt x="263880" y="52908"/>
                </a:lnTo>
                <a:lnTo>
                  <a:pt x="255071" y="43903"/>
                </a:lnTo>
                <a:lnTo>
                  <a:pt x="212839" y="43903"/>
                </a:lnTo>
                <a:lnTo>
                  <a:pt x="210817" y="42773"/>
                </a:lnTo>
                <a:lnTo>
                  <a:pt x="89128" y="42773"/>
                </a:lnTo>
                <a:lnTo>
                  <a:pt x="78993" y="34518"/>
                </a:lnTo>
                <a:lnTo>
                  <a:pt x="72447" y="30955"/>
                </a:lnTo>
                <a:lnTo>
                  <a:pt x="65306" y="29984"/>
                </a:lnTo>
                <a:close/>
              </a:path>
              <a:path w="299084" h="299085">
                <a:moveTo>
                  <a:pt x="259439" y="94869"/>
                </a:moveTo>
                <a:lnTo>
                  <a:pt x="150698" y="94869"/>
                </a:lnTo>
                <a:lnTo>
                  <a:pt x="171375" y="99300"/>
                </a:lnTo>
                <a:lnTo>
                  <a:pt x="188174" y="110944"/>
                </a:lnTo>
                <a:lnTo>
                  <a:pt x="199398" y="128041"/>
                </a:lnTo>
                <a:lnTo>
                  <a:pt x="203352" y="148831"/>
                </a:lnTo>
                <a:lnTo>
                  <a:pt x="198923" y="169508"/>
                </a:lnTo>
                <a:lnTo>
                  <a:pt x="187283" y="186309"/>
                </a:lnTo>
                <a:lnTo>
                  <a:pt x="170191" y="197537"/>
                </a:lnTo>
                <a:lnTo>
                  <a:pt x="149402" y="201498"/>
                </a:lnTo>
                <a:lnTo>
                  <a:pt x="259428" y="201498"/>
                </a:lnTo>
                <a:lnTo>
                  <a:pt x="261739" y="196622"/>
                </a:lnTo>
                <a:lnTo>
                  <a:pt x="264586" y="189427"/>
                </a:lnTo>
                <a:lnTo>
                  <a:pt x="266953" y="182041"/>
                </a:lnTo>
                <a:lnTo>
                  <a:pt x="280403" y="180670"/>
                </a:lnTo>
                <a:lnTo>
                  <a:pt x="298792" y="140233"/>
                </a:lnTo>
                <a:lnTo>
                  <a:pt x="297538" y="132904"/>
                </a:lnTo>
                <a:lnTo>
                  <a:pt x="293852" y="126701"/>
                </a:lnTo>
                <a:lnTo>
                  <a:pt x="288223" y="122184"/>
                </a:lnTo>
                <a:lnTo>
                  <a:pt x="281139" y="119913"/>
                </a:lnTo>
                <a:lnTo>
                  <a:pt x="268008" y="118211"/>
                </a:lnTo>
                <a:lnTo>
                  <a:pt x="265896" y="110865"/>
                </a:lnTo>
                <a:lnTo>
                  <a:pt x="263339" y="103670"/>
                </a:lnTo>
                <a:lnTo>
                  <a:pt x="260341" y="96655"/>
                </a:lnTo>
                <a:lnTo>
                  <a:pt x="259439" y="94869"/>
                </a:lnTo>
                <a:close/>
              </a:path>
              <a:path w="299084" h="299085">
                <a:moveTo>
                  <a:pt x="236453" y="32173"/>
                </a:moveTo>
                <a:lnTo>
                  <a:pt x="229282" y="32965"/>
                </a:lnTo>
                <a:lnTo>
                  <a:pt x="222643" y="36385"/>
                </a:lnTo>
                <a:lnTo>
                  <a:pt x="212839" y="43903"/>
                </a:lnTo>
                <a:lnTo>
                  <a:pt x="255071" y="43903"/>
                </a:lnTo>
                <a:lnTo>
                  <a:pt x="249529" y="38239"/>
                </a:lnTo>
                <a:lnTo>
                  <a:pt x="243440" y="33951"/>
                </a:lnTo>
                <a:lnTo>
                  <a:pt x="236453" y="32173"/>
                </a:lnTo>
                <a:close/>
              </a:path>
              <a:path w="299084" h="299085">
                <a:moveTo>
                  <a:pt x="141617" y="0"/>
                </a:moveTo>
                <a:lnTo>
                  <a:pt x="119672" y="30302"/>
                </a:lnTo>
                <a:lnTo>
                  <a:pt x="111731" y="32640"/>
                </a:lnTo>
                <a:lnTo>
                  <a:pt x="103971" y="35509"/>
                </a:lnTo>
                <a:lnTo>
                  <a:pt x="96426" y="38892"/>
                </a:lnTo>
                <a:lnTo>
                  <a:pt x="89128" y="42773"/>
                </a:lnTo>
                <a:lnTo>
                  <a:pt x="210817" y="42773"/>
                </a:lnTo>
                <a:lnTo>
                  <a:pt x="205793" y="39964"/>
                </a:lnTo>
                <a:lnTo>
                  <a:pt x="198518" y="36514"/>
                </a:lnTo>
                <a:lnTo>
                  <a:pt x="191031" y="33561"/>
                </a:lnTo>
                <a:lnTo>
                  <a:pt x="183349" y="31115"/>
                </a:lnTo>
                <a:lnTo>
                  <a:pt x="182054" y="18402"/>
                </a:lnTo>
                <a:lnTo>
                  <a:pt x="179940" y="11269"/>
                </a:lnTo>
                <a:lnTo>
                  <a:pt x="175547" y="5527"/>
                </a:lnTo>
                <a:lnTo>
                  <a:pt x="169422" y="1685"/>
                </a:lnTo>
                <a:lnTo>
                  <a:pt x="162115" y="254"/>
                </a:lnTo>
                <a:lnTo>
                  <a:pt x="141617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Блок-схема: внутренняя память 34"/>
          <p:cNvSpPr/>
          <p:nvPr/>
        </p:nvSpPr>
        <p:spPr>
          <a:xfrm>
            <a:off x="758573" y="2322657"/>
            <a:ext cx="3367378" cy="1769783"/>
          </a:xfrm>
          <a:prstGeom prst="flowChartInternalStora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 Повод обращения</a:t>
            </a:r>
          </a:p>
          <a:p>
            <a:r>
              <a:rPr lang="ru-RU" sz="16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 </a:t>
            </a:r>
            <a:r>
              <a:rPr lang="en-US" sz="16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DS</a:t>
            </a:r>
            <a:endParaRPr lang="ru-RU" sz="1600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ru-RU" sz="16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 Место оказания услуги</a:t>
            </a:r>
          </a:p>
          <a:p>
            <a:r>
              <a:rPr lang="ru-RU" sz="16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 Вид активного посещения</a:t>
            </a:r>
          </a:p>
          <a:p>
            <a:r>
              <a:rPr lang="ru-RU" sz="16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5. Услуга</a:t>
            </a:r>
            <a:endParaRPr lang="ru-RU" sz="16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4591538" y="4764500"/>
            <a:ext cx="1393371" cy="5747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Д-учет</a:t>
            </a:r>
            <a:endParaRPr lang="ru-RU" sz="16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6281439" y="4764500"/>
            <a:ext cx="1767402" cy="5747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Беременность</a:t>
            </a:r>
            <a:endParaRPr lang="ru-RU" sz="16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8253930" y="4764500"/>
            <a:ext cx="831231" cy="5747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СЗЗ</a:t>
            </a:r>
            <a:endParaRPr lang="ru-RU" sz="16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4479735" y="5538084"/>
            <a:ext cx="1715589" cy="5747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Возраст/Пол</a:t>
            </a:r>
            <a:endParaRPr lang="ru-RU" sz="16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6628151" y="5549235"/>
            <a:ext cx="2343798" cy="5747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ПМСП=КПН/вне КПН</a:t>
            </a:r>
            <a:endParaRPr lang="ru-RU" sz="16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3222704" y="909221"/>
            <a:ext cx="2523098" cy="69180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/>
            <a:r>
              <a:rPr lang="ru-RU" b="1" dirty="0" smtClean="0">
                <a:solidFill>
                  <a:srgbClr val="2C4A6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ИС «</a:t>
            </a:r>
            <a:r>
              <a:rPr lang="en-US" b="1" dirty="0" smtClean="0">
                <a:solidFill>
                  <a:srgbClr val="2C4A6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Saqtandyrý</a:t>
            </a:r>
            <a:r>
              <a:rPr lang="ru-RU" b="1" dirty="0" smtClean="0">
                <a:solidFill>
                  <a:srgbClr val="2C4A6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»</a:t>
            </a:r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6819805" y="930281"/>
            <a:ext cx="4331414" cy="69180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/>
            <a:r>
              <a:rPr lang="ru-RU" b="1" dirty="0" smtClean="0">
                <a:solidFill>
                  <a:srgbClr val="2C4A6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ИС «Единая платежная система»</a:t>
            </a:r>
          </a:p>
        </p:txBody>
      </p:sp>
      <p:pic>
        <p:nvPicPr>
          <p:cNvPr id="43" name="Рисунок 4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10800000">
            <a:off x="5826197" y="1715949"/>
            <a:ext cx="1338943" cy="753155"/>
          </a:xfrm>
          <a:prstGeom prst="rect">
            <a:avLst/>
          </a:prstGeom>
        </p:spPr>
      </p:pic>
      <p:pic>
        <p:nvPicPr>
          <p:cNvPr id="44" name="Рисунок 4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880913" y="3568342"/>
            <a:ext cx="1338943" cy="753155"/>
          </a:xfrm>
          <a:prstGeom prst="rect">
            <a:avLst/>
          </a:prstGeom>
        </p:spPr>
      </p:pic>
      <p:sp>
        <p:nvSpPr>
          <p:cNvPr id="45" name="TextBox 44"/>
          <p:cNvSpPr txBox="1"/>
          <p:nvPr/>
        </p:nvSpPr>
        <p:spPr>
          <a:xfrm>
            <a:off x="3477673" y="4931768"/>
            <a:ext cx="95147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ФЛК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46" name="Стрелка вправо 45"/>
          <p:cNvSpPr/>
          <p:nvPr/>
        </p:nvSpPr>
        <p:spPr>
          <a:xfrm>
            <a:off x="7643947" y="2590442"/>
            <a:ext cx="1201405" cy="109413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object 36"/>
          <p:cNvSpPr/>
          <p:nvPr/>
        </p:nvSpPr>
        <p:spPr>
          <a:xfrm>
            <a:off x="819981" y="3127622"/>
            <a:ext cx="317775" cy="345986"/>
          </a:xfrm>
          <a:custGeom>
            <a:avLst/>
            <a:gdLst/>
            <a:ahLst/>
            <a:cxnLst/>
            <a:rect l="l" t="t" r="r" b="b"/>
            <a:pathLst>
              <a:path w="299084" h="299085">
                <a:moveTo>
                  <a:pt x="256894" y="253009"/>
                </a:moveTo>
                <a:lnTo>
                  <a:pt x="88239" y="253009"/>
                </a:lnTo>
                <a:lnTo>
                  <a:pt x="94703" y="256586"/>
                </a:lnTo>
                <a:lnTo>
                  <a:pt x="101344" y="259746"/>
                </a:lnTo>
                <a:lnTo>
                  <a:pt x="108154" y="262478"/>
                </a:lnTo>
                <a:lnTo>
                  <a:pt x="115125" y="264769"/>
                </a:lnTo>
                <a:lnTo>
                  <a:pt x="116751" y="280327"/>
                </a:lnTo>
                <a:lnTo>
                  <a:pt x="157175" y="298716"/>
                </a:lnTo>
                <a:lnTo>
                  <a:pt x="164509" y="297456"/>
                </a:lnTo>
                <a:lnTo>
                  <a:pt x="170713" y="293770"/>
                </a:lnTo>
                <a:lnTo>
                  <a:pt x="175231" y="288140"/>
                </a:lnTo>
                <a:lnTo>
                  <a:pt x="177507" y="281051"/>
                </a:lnTo>
                <a:lnTo>
                  <a:pt x="179374" y="266306"/>
                </a:lnTo>
                <a:lnTo>
                  <a:pt x="186942" y="264178"/>
                </a:lnTo>
                <a:lnTo>
                  <a:pt x="194327" y="261572"/>
                </a:lnTo>
                <a:lnTo>
                  <a:pt x="201529" y="258494"/>
                </a:lnTo>
                <a:lnTo>
                  <a:pt x="208546" y="254952"/>
                </a:lnTo>
                <a:lnTo>
                  <a:pt x="254906" y="254952"/>
                </a:lnTo>
                <a:lnTo>
                  <a:pt x="256894" y="253009"/>
                </a:lnTo>
                <a:close/>
              </a:path>
              <a:path w="299084" h="299085">
                <a:moveTo>
                  <a:pt x="254906" y="254952"/>
                </a:moveTo>
                <a:lnTo>
                  <a:pt x="208546" y="254952"/>
                </a:lnTo>
                <a:lnTo>
                  <a:pt x="219887" y="264109"/>
                </a:lnTo>
                <a:lnTo>
                  <a:pt x="226433" y="267672"/>
                </a:lnTo>
                <a:lnTo>
                  <a:pt x="233573" y="268644"/>
                </a:lnTo>
                <a:lnTo>
                  <a:pt x="240592" y="267047"/>
                </a:lnTo>
                <a:lnTo>
                  <a:pt x="246773" y="262902"/>
                </a:lnTo>
                <a:lnTo>
                  <a:pt x="254906" y="254952"/>
                </a:lnTo>
                <a:close/>
              </a:path>
              <a:path w="299084" h="299085">
                <a:moveTo>
                  <a:pt x="65306" y="29984"/>
                </a:moveTo>
                <a:lnTo>
                  <a:pt x="33064" y="56246"/>
                </a:lnTo>
                <a:lnTo>
                  <a:pt x="31289" y="63234"/>
                </a:lnTo>
                <a:lnTo>
                  <a:pt x="32082" y="70406"/>
                </a:lnTo>
                <a:lnTo>
                  <a:pt x="35496" y="77050"/>
                </a:lnTo>
                <a:lnTo>
                  <a:pt x="44157" y="88239"/>
                </a:lnTo>
                <a:lnTo>
                  <a:pt x="40596" y="95024"/>
                </a:lnTo>
                <a:lnTo>
                  <a:pt x="37457" y="102017"/>
                </a:lnTo>
                <a:lnTo>
                  <a:pt x="34772" y="109208"/>
                </a:lnTo>
                <a:lnTo>
                  <a:pt x="32575" y="116586"/>
                </a:lnTo>
                <a:lnTo>
                  <a:pt x="18402" y="118046"/>
                </a:lnTo>
                <a:lnTo>
                  <a:pt x="0" y="158470"/>
                </a:lnTo>
                <a:lnTo>
                  <a:pt x="1260" y="165805"/>
                </a:lnTo>
                <a:lnTo>
                  <a:pt x="4946" y="172008"/>
                </a:lnTo>
                <a:lnTo>
                  <a:pt x="10576" y="176526"/>
                </a:lnTo>
                <a:lnTo>
                  <a:pt x="17665" y="178803"/>
                </a:lnTo>
                <a:lnTo>
                  <a:pt x="32740" y="180759"/>
                </a:lnTo>
                <a:lnTo>
                  <a:pt x="34822" y="187541"/>
                </a:lnTo>
                <a:lnTo>
                  <a:pt x="37296" y="194168"/>
                </a:lnTo>
                <a:lnTo>
                  <a:pt x="40166" y="200631"/>
                </a:lnTo>
                <a:lnTo>
                  <a:pt x="43433" y="206921"/>
                </a:lnTo>
                <a:lnTo>
                  <a:pt x="33718" y="218909"/>
                </a:lnTo>
                <a:lnTo>
                  <a:pt x="30154" y="225457"/>
                </a:lnTo>
                <a:lnTo>
                  <a:pt x="29183" y="232602"/>
                </a:lnTo>
                <a:lnTo>
                  <a:pt x="30780" y="239624"/>
                </a:lnTo>
                <a:lnTo>
                  <a:pt x="34924" y="245808"/>
                </a:lnTo>
                <a:lnTo>
                  <a:pt x="49263" y="260464"/>
                </a:lnTo>
                <a:lnTo>
                  <a:pt x="55359" y="264758"/>
                </a:lnTo>
                <a:lnTo>
                  <a:pt x="62350" y="266538"/>
                </a:lnTo>
                <a:lnTo>
                  <a:pt x="69522" y="265750"/>
                </a:lnTo>
                <a:lnTo>
                  <a:pt x="76161" y="262343"/>
                </a:lnTo>
                <a:lnTo>
                  <a:pt x="88239" y="253009"/>
                </a:lnTo>
                <a:lnTo>
                  <a:pt x="256894" y="253009"/>
                </a:lnTo>
                <a:lnTo>
                  <a:pt x="261442" y="248564"/>
                </a:lnTo>
                <a:lnTo>
                  <a:pt x="265734" y="242468"/>
                </a:lnTo>
                <a:lnTo>
                  <a:pt x="267509" y="235475"/>
                </a:lnTo>
                <a:lnTo>
                  <a:pt x="266717" y="228299"/>
                </a:lnTo>
                <a:lnTo>
                  <a:pt x="263309" y="221653"/>
                </a:lnTo>
                <a:lnTo>
                  <a:pt x="254647" y="210413"/>
                </a:lnTo>
                <a:lnTo>
                  <a:pt x="258422" y="203621"/>
                </a:lnTo>
                <a:lnTo>
                  <a:pt x="259428" y="201498"/>
                </a:lnTo>
                <a:lnTo>
                  <a:pt x="149402" y="201498"/>
                </a:lnTo>
                <a:lnTo>
                  <a:pt x="128720" y="197063"/>
                </a:lnTo>
                <a:lnTo>
                  <a:pt x="111920" y="185421"/>
                </a:lnTo>
                <a:lnTo>
                  <a:pt x="100694" y="168324"/>
                </a:lnTo>
                <a:lnTo>
                  <a:pt x="96735" y="147523"/>
                </a:lnTo>
                <a:lnTo>
                  <a:pt x="101172" y="126847"/>
                </a:lnTo>
                <a:lnTo>
                  <a:pt x="112815" y="110051"/>
                </a:lnTo>
                <a:lnTo>
                  <a:pt x="129909" y="98827"/>
                </a:lnTo>
                <a:lnTo>
                  <a:pt x="150698" y="94869"/>
                </a:lnTo>
                <a:lnTo>
                  <a:pt x="259439" y="94869"/>
                </a:lnTo>
                <a:lnTo>
                  <a:pt x="256908" y="89852"/>
                </a:lnTo>
                <a:lnTo>
                  <a:pt x="265087" y="79794"/>
                </a:lnTo>
                <a:lnTo>
                  <a:pt x="268649" y="73253"/>
                </a:lnTo>
                <a:lnTo>
                  <a:pt x="269617" y="66113"/>
                </a:lnTo>
                <a:lnTo>
                  <a:pt x="268019" y="59091"/>
                </a:lnTo>
                <a:lnTo>
                  <a:pt x="263880" y="52908"/>
                </a:lnTo>
                <a:lnTo>
                  <a:pt x="255071" y="43903"/>
                </a:lnTo>
                <a:lnTo>
                  <a:pt x="212839" y="43903"/>
                </a:lnTo>
                <a:lnTo>
                  <a:pt x="210817" y="42773"/>
                </a:lnTo>
                <a:lnTo>
                  <a:pt x="89128" y="42773"/>
                </a:lnTo>
                <a:lnTo>
                  <a:pt x="78993" y="34518"/>
                </a:lnTo>
                <a:lnTo>
                  <a:pt x="72447" y="30955"/>
                </a:lnTo>
                <a:lnTo>
                  <a:pt x="65306" y="29984"/>
                </a:lnTo>
                <a:close/>
              </a:path>
              <a:path w="299084" h="299085">
                <a:moveTo>
                  <a:pt x="259439" y="94869"/>
                </a:moveTo>
                <a:lnTo>
                  <a:pt x="150698" y="94869"/>
                </a:lnTo>
                <a:lnTo>
                  <a:pt x="171375" y="99300"/>
                </a:lnTo>
                <a:lnTo>
                  <a:pt x="188174" y="110944"/>
                </a:lnTo>
                <a:lnTo>
                  <a:pt x="199398" y="128041"/>
                </a:lnTo>
                <a:lnTo>
                  <a:pt x="203352" y="148831"/>
                </a:lnTo>
                <a:lnTo>
                  <a:pt x="198923" y="169508"/>
                </a:lnTo>
                <a:lnTo>
                  <a:pt x="187283" y="186309"/>
                </a:lnTo>
                <a:lnTo>
                  <a:pt x="170191" y="197537"/>
                </a:lnTo>
                <a:lnTo>
                  <a:pt x="149402" y="201498"/>
                </a:lnTo>
                <a:lnTo>
                  <a:pt x="259428" y="201498"/>
                </a:lnTo>
                <a:lnTo>
                  <a:pt x="261739" y="196622"/>
                </a:lnTo>
                <a:lnTo>
                  <a:pt x="264586" y="189427"/>
                </a:lnTo>
                <a:lnTo>
                  <a:pt x="266953" y="182041"/>
                </a:lnTo>
                <a:lnTo>
                  <a:pt x="280403" y="180670"/>
                </a:lnTo>
                <a:lnTo>
                  <a:pt x="298792" y="140233"/>
                </a:lnTo>
                <a:lnTo>
                  <a:pt x="297538" y="132904"/>
                </a:lnTo>
                <a:lnTo>
                  <a:pt x="293852" y="126701"/>
                </a:lnTo>
                <a:lnTo>
                  <a:pt x="288223" y="122184"/>
                </a:lnTo>
                <a:lnTo>
                  <a:pt x="281139" y="119913"/>
                </a:lnTo>
                <a:lnTo>
                  <a:pt x="268008" y="118211"/>
                </a:lnTo>
                <a:lnTo>
                  <a:pt x="265896" y="110865"/>
                </a:lnTo>
                <a:lnTo>
                  <a:pt x="263339" y="103670"/>
                </a:lnTo>
                <a:lnTo>
                  <a:pt x="260341" y="96655"/>
                </a:lnTo>
                <a:lnTo>
                  <a:pt x="259439" y="94869"/>
                </a:lnTo>
                <a:close/>
              </a:path>
              <a:path w="299084" h="299085">
                <a:moveTo>
                  <a:pt x="236453" y="32173"/>
                </a:moveTo>
                <a:lnTo>
                  <a:pt x="229282" y="32965"/>
                </a:lnTo>
                <a:lnTo>
                  <a:pt x="222643" y="36385"/>
                </a:lnTo>
                <a:lnTo>
                  <a:pt x="212839" y="43903"/>
                </a:lnTo>
                <a:lnTo>
                  <a:pt x="255071" y="43903"/>
                </a:lnTo>
                <a:lnTo>
                  <a:pt x="249529" y="38239"/>
                </a:lnTo>
                <a:lnTo>
                  <a:pt x="243440" y="33951"/>
                </a:lnTo>
                <a:lnTo>
                  <a:pt x="236453" y="32173"/>
                </a:lnTo>
                <a:close/>
              </a:path>
              <a:path w="299084" h="299085">
                <a:moveTo>
                  <a:pt x="141617" y="0"/>
                </a:moveTo>
                <a:lnTo>
                  <a:pt x="119672" y="30302"/>
                </a:lnTo>
                <a:lnTo>
                  <a:pt x="111731" y="32640"/>
                </a:lnTo>
                <a:lnTo>
                  <a:pt x="103971" y="35509"/>
                </a:lnTo>
                <a:lnTo>
                  <a:pt x="96426" y="38892"/>
                </a:lnTo>
                <a:lnTo>
                  <a:pt x="89128" y="42773"/>
                </a:lnTo>
                <a:lnTo>
                  <a:pt x="210817" y="42773"/>
                </a:lnTo>
                <a:lnTo>
                  <a:pt x="205793" y="39964"/>
                </a:lnTo>
                <a:lnTo>
                  <a:pt x="198518" y="36514"/>
                </a:lnTo>
                <a:lnTo>
                  <a:pt x="191031" y="33561"/>
                </a:lnTo>
                <a:lnTo>
                  <a:pt x="183349" y="31115"/>
                </a:lnTo>
                <a:lnTo>
                  <a:pt x="182054" y="18402"/>
                </a:lnTo>
                <a:lnTo>
                  <a:pt x="179940" y="11269"/>
                </a:lnTo>
                <a:lnTo>
                  <a:pt x="175547" y="5527"/>
                </a:lnTo>
                <a:lnTo>
                  <a:pt x="169422" y="1685"/>
                </a:lnTo>
                <a:lnTo>
                  <a:pt x="162115" y="254"/>
                </a:lnTo>
                <a:lnTo>
                  <a:pt x="141617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3440178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662965"/>
            <a:ext cx="12192000" cy="6195035"/>
          </a:xfrm>
          <a:prstGeom prst="rect">
            <a:avLst/>
          </a:prstGeom>
          <a:solidFill>
            <a:srgbClr val="2C4A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540966579"/>
              </p:ext>
            </p:extLst>
          </p:nvPr>
        </p:nvGraphicFramePr>
        <p:xfrm>
          <a:off x="646612" y="990600"/>
          <a:ext cx="11022874" cy="5438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0" y="-8273"/>
            <a:ext cx="12192000" cy="769945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ПРИЕМ ПАЦИЕНТА</a:t>
            </a:r>
            <a:endParaRPr lang="ru-RU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390506" y="853651"/>
            <a:ext cx="50945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ПРИЕМ ПО НАПРАВЛЕНИЮ</a:t>
            </a:r>
            <a:endParaRPr lang="ru-RU" sz="24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68204" y="1487254"/>
            <a:ext cx="3457302" cy="102761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2C4A6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ИСТОЧНИК ПРИ ВЫПОЛНЕНИИ</a:t>
            </a:r>
            <a:endParaRPr lang="ru-RU" sz="2000" b="1" dirty="0">
              <a:solidFill>
                <a:srgbClr val="2C4A64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Равно 14"/>
          <p:cNvSpPr/>
          <p:nvPr/>
        </p:nvSpPr>
        <p:spPr>
          <a:xfrm>
            <a:off x="4165141" y="1704967"/>
            <a:ext cx="879566" cy="592183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5384342" y="1487252"/>
            <a:ext cx="3457302" cy="102761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ИСТОЧНИК В НАПРАВЛЕНИИ</a:t>
            </a:r>
            <a:endParaRPr lang="ru-RU" sz="20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368204" y="3079623"/>
            <a:ext cx="3457302" cy="102761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2C4A6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КАЖДОЕ НОВОЕ НАПРАВЛЕНИЕ ПРИ ОБСЛЕДОВАНИИ</a:t>
            </a:r>
            <a:endParaRPr lang="ru-RU" sz="2000" b="1" dirty="0">
              <a:solidFill>
                <a:srgbClr val="2C4A64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" name="Стрелка вправо 17"/>
          <p:cNvSpPr/>
          <p:nvPr/>
        </p:nvSpPr>
        <p:spPr>
          <a:xfrm>
            <a:off x="4173850" y="3171062"/>
            <a:ext cx="870857" cy="8447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5262422" y="3079623"/>
            <a:ext cx="3457302" cy="102761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НОВОЕ ОПРЕДЕЛЕНИЕ ИСТОЧНИКА</a:t>
            </a:r>
            <a:endParaRPr lang="ru-RU" sz="20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68203" y="4792156"/>
            <a:ext cx="80815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УСЛУГИ, ОКАЗАННЫЕ НА ПРИЕМЕ</a:t>
            </a:r>
            <a:endParaRPr lang="ru-RU" sz="24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368204" y="5514969"/>
            <a:ext cx="3457302" cy="102761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ИСТОЧНИК ДОПУСЛУГИ</a:t>
            </a:r>
            <a:endParaRPr lang="ru-RU" sz="20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2" name="Равно 21"/>
          <p:cNvSpPr/>
          <p:nvPr/>
        </p:nvSpPr>
        <p:spPr>
          <a:xfrm>
            <a:off x="4165141" y="5732682"/>
            <a:ext cx="879566" cy="592183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5384342" y="5514967"/>
            <a:ext cx="3457302" cy="102761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ИСТОЧНИК ОСНОВНОЙ УСЛУГИ</a:t>
            </a:r>
            <a:endParaRPr lang="ru-RU" sz="20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24" name="Соединительная линия уступом 15"/>
          <p:cNvCxnSpPr/>
          <p:nvPr/>
        </p:nvCxnSpPr>
        <p:spPr>
          <a:xfrm rot="10800000">
            <a:off x="2096856" y="4162992"/>
            <a:ext cx="7502433" cy="467207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9834422" y="4340838"/>
            <a:ext cx="21446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B050"/>
                </a:solidFill>
              </a:rPr>
              <a:t>В ТОМ ЧИСЛЕ БЕЗ НАПРАВЛЕНИЯ ПМСП</a:t>
            </a:r>
            <a:endParaRPr lang="ru-RU" sz="2000" b="1" dirty="0">
              <a:solidFill>
                <a:srgbClr val="00B05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9599289" y="5514967"/>
            <a:ext cx="21446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B050"/>
                </a:solidFill>
              </a:rPr>
              <a:t>ДЛЯ ПСМП – БАЗА НАПОЛНЕНИЯ ПН</a:t>
            </a:r>
            <a:endParaRPr lang="ru-RU" sz="2000" b="1" dirty="0">
              <a:solidFill>
                <a:srgbClr val="00B050"/>
              </a:solidFill>
            </a:endParaRPr>
          </a:p>
        </p:txBody>
      </p:sp>
      <p:cxnSp>
        <p:nvCxnSpPr>
          <p:cNvPr id="3" name="Прямая со стрелкой 2"/>
          <p:cNvCxnSpPr>
            <a:stCxn id="26" idx="1"/>
            <a:endCxn id="23" idx="3"/>
          </p:cNvCxnSpPr>
          <p:nvPr/>
        </p:nvCxnSpPr>
        <p:spPr>
          <a:xfrm flipH="1">
            <a:off x="8841644" y="6022799"/>
            <a:ext cx="757645" cy="59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440178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662965"/>
            <a:ext cx="12192000" cy="6195035"/>
          </a:xfrm>
          <a:prstGeom prst="rect">
            <a:avLst/>
          </a:prstGeom>
          <a:solidFill>
            <a:srgbClr val="2C4A64"/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620768983"/>
              </p:ext>
            </p:extLst>
          </p:nvPr>
        </p:nvGraphicFramePr>
        <p:xfrm>
          <a:off x="646612" y="990600"/>
          <a:ext cx="11022874" cy="5438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0" y="-8273"/>
            <a:ext cx="12192000" cy="769945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ПРОФОСМОТРЫ (ДЕТИ)</a:t>
            </a:r>
            <a:endParaRPr lang="ru-RU" sz="2400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03265" y="2760241"/>
            <a:ext cx="5808616" cy="696686"/>
          </a:xfrm>
          <a:prstGeom prst="roundRect">
            <a:avLst/>
          </a:prstGeom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Недоношенные дети с массой менее 1500 грамм </a:t>
            </a:r>
          </a:p>
          <a:p>
            <a:pPr algn="ctr"/>
            <a:r>
              <a:rPr lang="ru-RU" dirty="0" smtClean="0"/>
              <a:t>от 1  до 12 месяцев</a:t>
            </a:r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177197" y="2760241"/>
            <a:ext cx="1380307" cy="696686"/>
          </a:xfrm>
          <a:prstGeom prst="roundRect">
            <a:avLst/>
          </a:prstGeom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12 целевых групп</a:t>
            </a:r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7701197" y="2760241"/>
            <a:ext cx="671839" cy="696686"/>
          </a:xfrm>
          <a:prstGeom prst="roundRect">
            <a:avLst/>
          </a:prstGeom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 раз</a:t>
            </a:r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8516729" y="2742825"/>
            <a:ext cx="1348801" cy="696686"/>
          </a:xfrm>
          <a:prstGeom prst="roundRect">
            <a:avLst/>
          </a:prstGeom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Период  </a:t>
            </a:r>
          </a:p>
          <a:p>
            <a:pPr algn="ctr"/>
            <a:r>
              <a:rPr lang="ru-RU" dirty="0" smtClean="0"/>
              <a:t>1 месяц</a:t>
            </a:r>
            <a:endParaRPr lang="ru-RU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03265" y="3565784"/>
            <a:ext cx="5808616" cy="696686"/>
          </a:xfrm>
          <a:prstGeom prst="roundRect">
            <a:avLst/>
          </a:prstGeom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Дети с массой более 1500 грамм </a:t>
            </a:r>
          </a:p>
          <a:p>
            <a:pPr algn="ctr"/>
            <a:r>
              <a:rPr lang="ru-RU" dirty="0" smtClean="0"/>
              <a:t>от 1  до 12 месяцев</a:t>
            </a:r>
            <a:endParaRPr lang="ru-RU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177197" y="3565784"/>
            <a:ext cx="1380307" cy="696686"/>
          </a:xfrm>
          <a:prstGeom prst="roundRect">
            <a:avLst/>
          </a:prstGeom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12 целевых групп</a:t>
            </a:r>
            <a:endParaRPr lang="ru-RU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7701197" y="3565784"/>
            <a:ext cx="671839" cy="696686"/>
          </a:xfrm>
          <a:prstGeom prst="roundRect">
            <a:avLst/>
          </a:prstGeom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 раз</a:t>
            </a:r>
            <a:endParaRPr lang="ru-RU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03265" y="4371327"/>
            <a:ext cx="5808616" cy="696686"/>
          </a:xfrm>
          <a:prstGeom prst="roundRect">
            <a:avLst/>
          </a:prstGeom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Дети от 1 года до 2 лет, профильные специалисты</a:t>
            </a:r>
            <a:endParaRPr lang="ru-RU" dirty="0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6177197" y="4371327"/>
            <a:ext cx="1380307" cy="696686"/>
          </a:xfrm>
          <a:prstGeom prst="roundRect">
            <a:avLst/>
          </a:prstGeom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 целевая группа</a:t>
            </a:r>
            <a:endParaRPr lang="ru-RU" dirty="0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7701197" y="4371327"/>
            <a:ext cx="671839" cy="696686"/>
          </a:xfrm>
          <a:prstGeom prst="roundRect">
            <a:avLst/>
          </a:prstGeom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 раз</a:t>
            </a:r>
            <a:endParaRPr lang="ru-RU" dirty="0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303265" y="5194286"/>
            <a:ext cx="5808616" cy="696686"/>
          </a:xfrm>
          <a:prstGeom prst="roundRect">
            <a:avLst/>
          </a:prstGeom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Дети 1 год 3 месяца</a:t>
            </a:r>
            <a:endParaRPr lang="ru-RU" dirty="0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6177197" y="5194286"/>
            <a:ext cx="1380307" cy="696686"/>
          </a:xfrm>
          <a:prstGeom prst="roundRect">
            <a:avLst/>
          </a:prstGeom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 целевая группа</a:t>
            </a:r>
            <a:endParaRPr lang="ru-RU" dirty="0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7701197" y="5194286"/>
            <a:ext cx="671839" cy="696686"/>
          </a:xfrm>
          <a:prstGeom prst="roundRect">
            <a:avLst/>
          </a:prstGeom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 раз</a:t>
            </a:r>
            <a:endParaRPr lang="ru-RU" dirty="0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303265" y="6017245"/>
            <a:ext cx="5808616" cy="696686"/>
          </a:xfrm>
          <a:prstGeom prst="roundRect">
            <a:avLst/>
          </a:prstGeom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Дети 1 год </a:t>
            </a:r>
            <a:r>
              <a:rPr lang="ru-RU" dirty="0" smtClean="0"/>
              <a:t>6 месяцев</a:t>
            </a:r>
            <a:endParaRPr lang="ru-RU" dirty="0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6177197" y="6017245"/>
            <a:ext cx="1380307" cy="696686"/>
          </a:xfrm>
          <a:prstGeom prst="roundRect">
            <a:avLst/>
          </a:prstGeom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 целевая группа</a:t>
            </a:r>
            <a:endParaRPr lang="ru-RU" dirty="0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7701197" y="6017245"/>
            <a:ext cx="671839" cy="696686"/>
          </a:xfrm>
          <a:prstGeom prst="roundRect">
            <a:avLst/>
          </a:prstGeom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 раз</a:t>
            </a:r>
            <a:endParaRPr lang="ru-RU" dirty="0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9962352" y="2725409"/>
            <a:ext cx="1924848" cy="696686"/>
          </a:xfrm>
          <a:prstGeom prst="roundRect">
            <a:avLst/>
          </a:prstGeom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Срок действия – </a:t>
            </a:r>
          </a:p>
          <a:p>
            <a:pPr algn="ctr"/>
            <a:r>
              <a:rPr lang="ru-RU" dirty="0" smtClean="0"/>
              <a:t>1 месяц</a:t>
            </a:r>
            <a:endParaRPr lang="ru-RU" dirty="0"/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8516729" y="3561177"/>
            <a:ext cx="1348801" cy="696686"/>
          </a:xfrm>
          <a:prstGeom prst="roundRect">
            <a:avLst/>
          </a:prstGeom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Период  </a:t>
            </a:r>
          </a:p>
          <a:p>
            <a:pPr algn="ctr"/>
            <a:r>
              <a:rPr lang="ru-RU" dirty="0" smtClean="0"/>
              <a:t>1 месяц</a:t>
            </a:r>
            <a:endParaRPr lang="ru-RU" dirty="0"/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9962352" y="3543761"/>
            <a:ext cx="1924848" cy="696686"/>
          </a:xfrm>
          <a:prstGeom prst="roundRect">
            <a:avLst/>
          </a:prstGeom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Срок действия – </a:t>
            </a:r>
          </a:p>
          <a:p>
            <a:pPr algn="ctr"/>
            <a:r>
              <a:rPr lang="ru-RU" dirty="0" smtClean="0"/>
              <a:t>1 месяц</a:t>
            </a:r>
            <a:endParaRPr lang="ru-RU" dirty="0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8516729" y="4374026"/>
            <a:ext cx="1348801" cy="696686"/>
          </a:xfrm>
          <a:prstGeom prst="roundRect">
            <a:avLst/>
          </a:prstGeom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Период  </a:t>
            </a:r>
          </a:p>
          <a:p>
            <a:pPr algn="ctr"/>
            <a:r>
              <a:rPr lang="ru-RU" dirty="0" smtClean="0"/>
              <a:t>1 год</a:t>
            </a:r>
            <a:endParaRPr lang="ru-RU" dirty="0"/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9962352" y="4356610"/>
            <a:ext cx="1924848" cy="696686"/>
          </a:xfrm>
          <a:prstGeom prst="roundRect">
            <a:avLst/>
          </a:prstGeom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Срок действия – </a:t>
            </a:r>
          </a:p>
          <a:p>
            <a:pPr algn="ctr"/>
            <a:r>
              <a:rPr lang="ru-RU" dirty="0" smtClean="0"/>
              <a:t>6 месяцев</a:t>
            </a:r>
            <a:endParaRPr lang="ru-RU" dirty="0"/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8516729" y="5169459"/>
            <a:ext cx="1348801" cy="696686"/>
          </a:xfrm>
          <a:prstGeom prst="roundRect">
            <a:avLst/>
          </a:prstGeom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Период  </a:t>
            </a:r>
          </a:p>
          <a:p>
            <a:pPr algn="ctr"/>
            <a:r>
              <a:rPr lang="ru-RU" dirty="0" smtClean="0"/>
              <a:t>3 месяца</a:t>
            </a:r>
            <a:endParaRPr lang="ru-RU" dirty="0"/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9962352" y="5152043"/>
            <a:ext cx="1924848" cy="696686"/>
          </a:xfrm>
          <a:prstGeom prst="roundRect">
            <a:avLst/>
          </a:prstGeom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Срок действия – </a:t>
            </a:r>
          </a:p>
          <a:p>
            <a:pPr algn="ctr"/>
            <a:r>
              <a:rPr lang="ru-RU" dirty="0" smtClean="0"/>
              <a:t>3 месяца</a:t>
            </a:r>
            <a:endParaRPr lang="ru-RU" dirty="0"/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8494188" y="6017245"/>
            <a:ext cx="1348801" cy="696686"/>
          </a:xfrm>
          <a:prstGeom prst="roundRect">
            <a:avLst/>
          </a:prstGeom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Период  </a:t>
            </a:r>
          </a:p>
          <a:p>
            <a:pPr algn="ctr"/>
            <a:r>
              <a:rPr lang="ru-RU" dirty="0" smtClean="0"/>
              <a:t>3 месяца</a:t>
            </a:r>
            <a:endParaRPr lang="ru-RU" dirty="0"/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9939811" y="5999829"/>
            <a:ext cx="1924848" cy="696686"/>
          </a:xfrm>
          <a:prstGeom prst="roundRect">
            <a:avLst/>
          </a:prstGeom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Срок действия – </a:t>
            </a:r>
          </a:p>
          <a:p>
            <a:pPr algn="ctr"/>
            <a:r>
              <a:rPr lang="ru-RU" dirty="0"/>
              <a:t>3 месяца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03265" y="921154"/>
            <a:ext cx="111413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6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 </a:t>
            </a:r>
            <a:r>
              <a:rPr lang="ru-RU" sz="1600" u="sng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КАЖДУЮ</a:t>
            </a:r>
            <a:r>
              <a:rPr lang="ru-RU" sz="16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ЦЕЛЕВУЮ ГРУППУ РАЗРАБОТАН СТАНДАРТ ПРОВЕДЕНИЯ ПРОФОСМОТРА</a:t>
            </a:r>
            <a:r>
              <a:rPr lang="en-US" sz="16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- ПЕРЕЧЕНЬ УСЛУГ И ИХ ПОСЛЕДОВАТЕЛЬНОСТЬ В ЗАВИСИМОСТИ ОТ РЕЗУЛЬТАТА ОСМОТРА/ОБСЛЕДОВАНИЯ ПО ЧЕК-ЛИСТУ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03265" y="1580923"/>
            <a:ext cx="914064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6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УСТАНОВЛЕН </a:t>
            </a:r>
            <a:r>
              <a:rPr lang="en-US" sz="1600" u="sng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DEADLINE</a:t>
            </a:r>
            <a:r>
              <a:rPr lang="ru-RU" sz="16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– ПЕРИОД ЗА КОТОРЫЙ ПРОФОСМОТР ДОЛЖЕН БЫТЬ ЗАВЕРШЕН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03265" y="2038123"/>
            <a:ext cx="11692624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5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ПРИНЦИП – </a:t>
            </a:r>
            <a:r>
              <a:rPr lang="ru-RU" sz="1500" u="sng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ЗАКОНЧИЛСЯ</a:t>
            </a:r>
            <a:r>
              <a:rPr lang="ru-RU" sz="15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ПЕРИОД В ВОЗРАСТНОЙ ГРУППЕ – НАЧИНАЕТ ДЕЙСТВОВАТЬ АЛГОРИТМ </a:t>
            </a:r>
            <a:r>
              <a:rPr lang="ru-RU" sz="1500" u="sng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СЛЕДУЮЩЕГО ВОЗРАСТА</a:t>
            </a:r>
          </a:p>
        </p:txBody>
      </p:sp>
      <p:pic>
        <p:nvPicPr>
          <p:cNvPr id="35" name="Рисунок 3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050849" y="1110404"/>
            <a:ext cx="1021153" cy="851131"/>
          </a:xfrm>
          <a:prstGeom prst="rect">
            <a:avLst/>
          </a:prstGeom>
          <a:ln>
            <a:solidFill>
              <a:schemeClr val="accent1">
                <a:lumMod val="20000"/>
                <a:lumOff val="8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xmlns="" val="2998796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662965"/>
            <a:ext cx="12192000" cy="6195035"/>
          </a:xfrm>
          <a:prstGeom prst="rect">
            <a:avLst/>
          </a:prstGeom>
          <a:solidFill>
            <a:srgbClr val="2C4A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0" y="-8273"/>
            <a:ext cx="12192000" cy="769945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ПРОФОСМОТРЫ </a:t>
            </a:r>
            <a:r>
              <a:rPr lang="ru-RU" sz="24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(ВЗРОСЛЫЕ)</a:t>
            </a:r>
            <a:endParaRPr lang="ru-RU" sz="2400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03264" y="2760241"/>
            <a:ext cx="6428461" cy="6966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Женщины </a:t>
            </a:r>
            <a:r>
              <a:rPr lang="ru-RU" dirty="0" smtClean="0"/>
              <a:t>30 - 39 лет на </a:t>
            </a:r>
            <a:r>
              <a:rPr lang="ru-RU" dirty="0"/>
              <a:t>раннее выявление </a:t>
            </a:r>
            <a:r>
              <a:rPr lang="ru-RU" dirty="0" smtClean="0"/>
              <a:t>РШМ и </a:t>
            </a:r>
            <a:r>
              <a:rPr lang="ru-RU" dirty="0"/>
              <a:t>поведенческих факторов </a:t>
            </a:r>
            <a:r>
              <a:rPr lang="ru-RU" dirty="0" smtClean="0"/>
              <a:t>риска</a:t>
            </a:r>
            <a:endParaRPr lang="ru-RU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923315" y="2760241"/>
            <a:ext cx="1449722" cy="6966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 раз в </a:t>
            </a:r>
          </a:p>
          <a:p>
            <a:pPr algn="ctr"/>
            <a:r>
              <a:rPr lang="ru-RU" dirty="0" smtClean="0"/>
              <a:t>4 года</a:t>
            </a:r>
            <a:endParaRPr lang="ru-RU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8516729" y="2742825"/>
            <a:ext cx="1348801" cy="6966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Период  </a:t>
            </a:r>
          </a:p>
          <a:p>
            <a:pPr algn="ctr"/>
            <a:r>
              <a:rPr lang="ru-RU" dirty="0" smtClean="0"/>
              <a:t>1 год</a:t>
            </a:r>
            <a:endParaRPr lang="ru-RU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03264" y="3565784"/>
            <a:ext cx="6428461" cy="6966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Женщины </a:t>
            </a:r>
            <a:r>
              <a:rPr lang="ru-RU" dirty="0" smtClean="0"/>
              <a:t>40-70 лет </a:t>
            </a:r>
            <a:r>
              <a:rPr lang="ru-RU" dirty="0"/>
              <a:t>на раннее выявление РШМ и поведенческих факторов риска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6923315" y="3565784"/>
            <a:ext cx="1449722" cy="6966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 раз в </a:t>
            </a:r>
          </a:p>
          <a:p>
            <a:pPr algn="ctr"/>
            <a:r>
              <a:rPr lang="ru-RU" dirty="0" smtClean="0"/>
              <a:t>2 года</a:t>
            </a:r>
            <a:endParaRPr lang="ru-RU" dirty="0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03264" y="4371327"/>
            <a:ext cx="6428461" cy="6966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Женщины 40-70 лет на раннее выявление </a:t>
            </a:r>
            <a:r>
              <a:rPr lang="ru-RU" dirty="0" smtClean="0"/>
              <a:t>РМЖ </a:t>
            </a:r>
            <a:r>
              <a:rPr lang="ru-RU" dirty="0"/>
              <a:t>и поведенческих факторов риска</a:t>
            </a: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6923315" y="4371327"/>
            <a:ext cx="1449722" cy="6966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 раз в </a:t>
            </a:r>
          </a:p>
          <a:p>
            <a:pPr algn="ctr"/>
            <a:r>
              <a:rPr lang="ru-RU" dirty="0" smtClean="0"/>
              <a:t>2 года</a:t>
            </a:r>
            <a:endParaRPr lang="ru-RU" dirty="0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303264" y="5194286"/>
            <a:ext cx="6428461" cy="6966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Женщины 40-70 лет на раннее выявление </a:t>
            </a:r>
            <a:r>
              <a:rPr lang="ru-RU" dirty="0" smtClean="0"/>
              <a:t>СД, ИБС, АГ, глаукома и поведенческих факторов риска</a:t>
            </a:r>
            <a:endParaRPr lang="ru-RU" dirty="0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6923315" y="5194286"/>
            <a:ext cx="1449722" cy="6966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1 раз в </a:t>
            </a:r>
          </a:p>
          <a:p>
            <a:pPr algn="ctr"/>
            <a:r>
              <a:rPr lang="ru-RU" dirty="0"/>
              <a:t>2 года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303264" y="6017245"/>
            <a:ext cx="6428461" cy="6966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Мужчины и женщины </a:t>
            </a:r>
            <a:r>
              <a:rPr lang="ru-RU" dirty="0" smtClean="0"/>
              <a:t>50-70 </a:t>
            </a:r>
            <a:r>
              <a:rPr lang="ru-RU" dirty="0"/>
              <a:t>лет, </a:t>
            </a:r>
            <a:r>
              <a:rPr lang="ru-RU" dirty="0" smtClean="0"/>
              <a:t>на </a:t>
            </a:r>
            <a:r>
              <a:rPr lang="ru-RU" dirty="0"/>
              <a:t>раннее выявление </a:t>
            </a:r>
            <a:r>
              <a:rPr lang="ru-RU" dirty="0" smtClean="0"/>
              <a:t>КР</a:t>
            </a:r>
            <a:endParaRPr lang="ru-RU" dirty="0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6923315" y="6017245"/>
            <a:ext cx="1449722" cy="6966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1 раз в </a:t>
            </a:r>
          </a:p>
          <a:p>
            <a:pPr algn="ctr"/>
            <a:r>
              <a:rPr lang="ru-RU" dirty="0"/>
              <a:t>2 года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9962352" y="2725409"/>
            <a:ext cx="1924848" cy="6966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Срок действия – </a:t>
            </a:r>
          </a:p>
          <a:p>
            <a:pPr algn="ctr"/>
            <a:r>
              <a:rPr lang="ru-RU" dirty="0"/>
              <a:t>6 месяцев</a:t>
            </a: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8516729" y="3561177"/>
            <a:ext cx="1348801" cy="6966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Период  </a:t>
            </a:r>
          </a:p>
          <a:p>
            <a:pPr algn="ctr"/>
            <a:r>
              <a:rPr lang="ru-RU" dirty="0"/>
              <a:t>1 год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9962352" y="3543761"/>
            <a:ext cx="1924848" cy="6966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Срок действия – </a:t>
            </a:r>
          </a:p>
          <a:p>
            <a:pPr algn="ctr"/>
            <a:r>
              <a:rPr lang="ru-RU" dirty="0"/>
              <a:t>6 месяцев</a:t>
            </a: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8516729" y="4374026"/>
            <a:ext cx="1348801" cy="6966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Период  </a:t>
            </a:r>
          </a:p>
          <a:p>
            <a:pPr algn="ctr"/>
            <a:r>
              <a:rPr lang="ru-RU" dirty="0" smtClean="0"/>
              <a:t>1 год</a:t>
            </a:r>
            <a:endParaRPr lang="ru-RU" dirty="0"/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9962352" y="4356610"/>
            <a:ext cx="1924848" cy="6966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Срок действия – </a:t>
            </a:r>
          </a:p>
          <a:p>
            <a:pPr algn="ctr"/>
            <a:r>
              <a:rPr lang="ru-RU" dirty="0" smtClean="0"/>
              <a:t>6 месяцев</a:t>
            </a:r>
            <a:endParaRPr lang="ru-RU" dirty="0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8516729" y="5169459"/>
            <a:ext cx="1348801" cy="6966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Период  </a:t>
            </a:r>
          </a:p>
          <a:p>
            <a:pPr algn="ctr"/>
            <a:r>
              <a:rPr lang="ru-RU" dirty="0"/>
              <a:t>1 год</a:t>
            </a: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9962352" y="5152043"/>
            <a:ext cx="1924848" cy="6966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Срок действия – </a:t>
            </a:r>
          </a:p>
          <a:p>
            <a:pPr algn="ctr"/>
            <a:r>
              <a:rPr lang="ru-RU" dirty="0" smtClean="0"/>
              <a:t>6 месяцев</a:t>
            </a:r>
            <a:endParaRPr lang="ru-RU" dirty="0"/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8494188" y="6017245"/>
            <a:ext cx="1348801" cy="6966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Период  </a:t>
            </a:r>
          </a:p>
          <a:p>
            <a:pPr algn="ctr"/>
            <a:r>
              <a:rPr lang="ru-RU" dirty="0"/>
              <a:t>1 год</a:t>
            </a:r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9939811" y="5999829"/>
            <a:ext cx="1924848" cy="6966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Срок действия – </a:t>
            </a:r>
          </a:p>
          <a:p>
            <a:pPr algn="ctr"/>
            <a:r>
              <a:rPr lang="ru-RU" dirty="0" smtClean="0"/>
              <a:t>6 месяцев</a:t>
            </a:r>
            <a:endParaRPr lang="ru-RU" dirty="0"/>
          </a:p>
        </p:txBody>
      </p:sp>
      <p:sp>
        <p:nvSpPr>
          <p:cNvPr id="36" name="TextBox 35"/>
          <p:cNvSpPr txBox="1"/>
          <p:nvPr/>
        </p:nvSpPr>
        <p:spPr>
          <a:xfrm>
            <a:off x="303265" y="921154"/>
            <a:ext cx="111413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6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 </a:t>
            </a:r>
            <a:r>
              <a:rPr lang="ru-RU" sz="1600" u="sng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КАЖДУЮ</a:t>
            </a:r>
            <a:r>
              <a:rPr lang="ru-RU" sz="16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ЦЕЛЕВУЮ ГРУППУ РАЗРАБОТАН СТАНДАРТ ПРОВЕДЕНИЯ ПРОФОСМОТРА</a:t>
            </a:r>
            <a:r>
              <a:rPr lang="en-US" sz="16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- </a:t>
            </a:r>
            <a:r>
              <a:rPr lang="ru-RU" sz="1600" u="sng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ПЕРЕЧЕНЬ УСЛУГ И ИХ ПОСЛЕДОВАТЕЛЬНОСТЬ</a:t>
            </a:r>
            <a:r>
              <a:rPr lang="ru-RU" sz="16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В ЗАВИСИМОСТИ ОТ РЕЗУЛЬТАТА ОСМОТРА/ОБСЛЕДОВАНИЯ ПО ЧЕК-ЛИСТУ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03265" y="1580923"/>
            <a:ext cx="914064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6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УСТАНОВЛЕН </a:t>
            </a:r>
            <a:r>
              <a:rPr lang="en-US" sz="1600" u="sng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DEADLINE</a:t>
            </a:r>
            <a:r>
              <a:rPr lang="ru-RU" sz="16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– ПЕРИОД ЗА КОТОРЫЙ ПРОФОСМОТР </a:t>
            </a:r>
            <a:r>
              <a:rPr lang="ru-RU" sz="1600" u="sng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ДОЛЖЕН БЫТЬ ЗАВЕРШЕН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303265" y="2038123"/>
            <a:ext cx="120116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6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ПРИНЦИП – ЕСЛИ ПАЦИЕНТ ВХОДИТ В НЕСКОЛЬКО ЦЕЛЕВЫХ ГРУПП – ВЫПОЛНЯЮТСЯ ВСЕ ПОДХОДЯЩИЕ АЛГОРИТМЫ</a:t>
            </a:r>
          </a:p>
        </p:txBody>
      </p:sp>
      <p:pic>
        <p:nvPicPr>
          <p:cNvPr id="39" name="Рисунок 3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033970" y="1105909"/>
            <a:ext cx="1021153" cy="851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586525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662965"/>
            <a:ext cx="12192000" cy="6195035"/>
          </a:xfrm>
          <a:prstGeom prst="rect">
            <a:avLst/>
          </a:prstGeom>
          <a:solidFill>
            <a:srgbClr val="2C4A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0" y="-8273"/>
            <a:ext cx="12192000" cy="769945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ПРОФОСМОТРЫ (ВЗРОСЛЫЕ)</a:t>
            </a:r>
            <a:endParaRPr lang="ru-RU" sz="24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548368"/>
            <a:ext cx="12192000" cy="769945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ПЕРЕЧЕНЬ ПРОФОСМОТРОВ ДЛЯ ЗАСТРАХОВАННЫХ ВКЛЮЧЕНЫ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03264" y="2760241"/>
            <a:ext cx="6428461" cy="6966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Обследование </a:t>
            </a:r>
            <a:r>
              <a:rPr lang="ru-RU" dirty="0" err="1"/>
              <a:t>иммунокопрометированных</a:t>
            </a:r>
            <a:r>
              <a:rPr lang="ru-RU" dirty="0"/>
              <a:t> декретированных категорий граждан (1 этапное) на вирусные гепатиты В и С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923315" y="2760241"/>
            <a:ext cx="1449722" cy="6966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8516729" y="2742825"/>
            <a:ext cx="1348801" cy="6966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9962352" y="2725409"/>
            <a:ext cx="1924848" cy="6966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Срок действия – </a:t>
            </a:r>
          </a:p>
          <a:p>
            <a:pPr algn="ctr"/>
            <a:r>
              <a:rPr lang="ru-RU" dirty="0"/>
              <a:t>6 месяцев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03264" y="1112020"/>
            <a:ext cx="6428461" cy="6966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Мужчины 40-70 лет на раннее выявление АГ, ИБС, СД, глаукомы и поведенческих факторов риска</a:t>
            </a: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6923315" y="1112020"/>
            <a:ext cx="1449722" cy="6966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 раз в </a:t>
            </a:r>
          </a:p>
          <a:p>
            <a:pPr algn="ctr"/>
            <a:r>
              <a:rPr lang="ru-RU" dirty="0" smtClean="0"/>
              <a:t>4 года</a:t>
            </a:r>
            <a:endParaRPr lang="ru-RU" dirty="0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8516729" y="1094604"/>
            <a:ext cx="1348801" cy="6966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Период  </a:t>
            </a:r>
          </a:p>
          <a:p>
            <a:pPr algn="ctr"/>
            <a:r>
              <a:rPr lang="ru-RU" dirty="0" smtClean="0"/>
              <a:t>1 год</a:t>
            </a:r>
            <a:endParaRPr lang="ru-RU" dirty="0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303264" y="1917563"/>
            <a:ext cx="6428461" cy="6966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Обследование декретированных категорий граждан (2 этапное) на вирусные гепатиты В и С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6923315" y="1917563"/>
            <a:ext cx="1449722" cy="6966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9962352" y="1077188"/>
            <a:ext cx="1924848" cy="6966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Срок действия – </a:t>
            </a:r>
          </a:p>
          <a:p>
            <a:pPr algn="ctr"/>
            <a:r>
              <a:rPr lang="ru-RU" dirty="0"/>
              <a:t>6 месяцев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8516729" y="1912956"/>
            <a:ext cx="1348801" cy="6966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9962352" y="1895540"/>
            <a:ext cx="1924848" cy="6966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Срок действия – </a:t>
            </a:r>
          </a:p>
          <a:p>
            <a:pPr algn="ctr"/>
            <a:r>
              <a:rPr lang="ru-RU" dirty="0"/>
              <a:t>6 месяцев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303264" y="4371327"/>
            <a:ext cx="6428461" cy="6966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Мужчины и женщины </a:t>
            </a:r>
            <a:r>
              <a:rPr lang="ru-RU" dirty="0" smtClean="0"/>
              <a:t>18-63 лет </a:t>
            </a:r>
          </a:p>
          <a:p>
            <a:pPr algn="ctr"/>
            <a:r>
              <a:rPr lang="ru-RU" dirty="0" smtClean="0"/>
              <a:t>на </a:t>
            </a:r>
            <a:r>
              <a:rPr lang="ru-RU" dirty="0"/>
              <a:t>получение справки № 083/у</a:t>
            </a: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6923315" y="4371327"/>
            <a:ext cx="1449722" cy="6966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 раз в </a:t>
            </a:r>
          </a:p>
          <a:p>
            <a:pPr algn="ctr"/>
            <a:r>
              <a:rPr lang="ru-RU" dirty="0" smtClean="0"/>
              <a:t> год</a:t>
            </a:r>
            <a:endParaRPr lang="ru-RU" dirty="0"/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303264" y="5194286"/>
            <a:ext cx="6428461" cy="6966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Мужчины и женщины 18-63 лет </a:t>
            </a:r>
          </a:p>
          <a:p>
            <a:pPr algn="ctr"/>
            <a:r>
              <a:rPr lang="ru-RU" dirty="0"/>
              <a:t>на получение справки № </a:t>
            </a:r>
            <a:r>
              <a:rPr lang="ru-RU" dirty="0" smtClean="0"/>
              <a:t>086/у</a:t>
            </a:r>
            <a:endParaRPr lang="ru-RU" dirty="0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6923315" y="5194286"/>
            <a:ext cx="1449722" cy="6966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1 раз в </a:t>
            </a:r>
          </a:p>
          <a:p>
            <a:pPr algn="ctr"/>
            <a:r>
              <a:rPr lang="ru-RU" dirty="0"/>
              <a:t> год</a:t>
            </a: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303264" y="6017245"/>
            <a:ext cx="6428461" cy="6966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Мужчины и женщины 18-63 лет </a:t>
            </a:r>
          </a:p>
          <a:p>
            <a:pPr algn="ctr"/>
            <a:r>
              <a:rPr lang="ru-RU" dirty="0"/>
              <a:t>на получение справки № </a:t>
            </a:r>
            <a:r>
              <a:rPr lang="ru-RU" dirty="0" smtClean="0"/>
              <a:t>108/у</a:t>
            </a:r>
            <a:endParaRPr lang="ru-RU" dirty="0"/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6923315" y="6017245"/>
            <a:ext cx="1449722" cy="6966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1 раз в </a:t>
            </a:r>
          </a:p>
          <a:p>
            <a:pPr algn="ctr"/>
            <a:r>
              <a:rPr lang="ru-RU" dirty="0"/>
              <a:t> год</a:t>
            </a:r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8516729" y="4374026"/>
            <a:ext cx="1348801" cy="6966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Период  </a:t>
            </a:r>
          </a:p>
          <a:p>
            <a:pPr algn="ctr"/>
            <a:r>
              <a:rPr lang="ru-RU" dirty="0" smtClean="0"/>
              <a:t>1 год</a:t>
            </a:r>
            <a:endParaRPr lang="ru-RU" dirty="0"/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9962352" y="4356610"/>
            <a:ext cx="1924848" cy="6966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Срок действия – </a:t>
            </a:r>
          </a:p>
          <a:p>
            <a:pPr algn="ctr"/>
            <a:r>
              <a:rPr lang="ru-RU" dirty="0" smtClean="0"/>
              <a:t>6 месяцев</a:t>
            </a:r>
            <a:endParaRPr lang="ru-RU" dirty="0"/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8516729" y="5169459"/>
            <a:ext cx="1348801" cy="6966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Период  </a:t>
            </a:r>
          </a:p>
          <a:p>
            <a:pPr algn="ctr"/>
            <a:r>
              <a:rPr lang="ru-RU" dirty="0"/>
              <a:t>1 год</a:t>
            </a:r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9962352" y="5169459"/>
            <a:ext cx="1924848" cy="6966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Срок действия – </a:t>
            </a:r>
          </a:p>
          <a:p>
            <a:pPr algn="ctr"/>
            <a:r>
              <a:rPr lang="ru-RU" dirty="0" smtClean="0"/>
              <a:t>6 месяцев</a:t>
            </a:r>
            <a:endParaRPr lang="ru-RU" dirty="0"/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8494188" y="6017245"/>
            <a:ext cx="1348801" cy="6966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Период  </a:t>
            </a:r>
          </a:p>
          <a:p>
            <a:pPr algn="ctr"/>
            <a:r>
              <a:rPr lang="ru-RU" dirty="0"/>
              <a:t>1 год</a:t>
            </a:r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9962352" y="6017245"/>
            <a:ext cx="1924848" cy="6966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Срок действия – </a:t>
            </a:r>
          </a:p>
          <a:p>
            <a:pPr algn="ctr"/>
            <a:r>
              <a:rPr lang="ru-RU" dirty="0" smtClean="0"/>
              <a:t>6 месяцев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137696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662965"/>
            <a:ext cx="12192000" cy="6195035"/>
          </a:xfrm>
          <a:prstGeom prst="rect">
            <a:avLst/>
          </a:prstGeom>
          <a:solidFill>
            <a:srgbClr val="2C4A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0" y="-8273"/>
            <a:ext cx="12192000" cy="769945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1565189" y="88667"/>
            <a:ext cx="9061622" cy="576064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МЕДИЦИНСКИЕ УСЛУГИ (УСЛУГИ ПМСП И КДП)</a:t>
            </a:r>
            <a:endParaRPr lang="ru-RU" sz="24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15" name="Группа 14"/>
          <p:cNvGrpSpPr/>
          <p:nvPr/>
        </p:nvGrpSpPr>
        <p:grpSpPr>
          <a:xfrm>
            <a:off x="1565189" y="1653056"/>
            <a:ext cx="9061622" cy="4977355"/>
            <a:chOff x="1565189" y="1722736"/>
            <a:chExt cx="9061622" cy="4977355"/>
          </a:xfrm>
        </p:grpSpPr>
        <p:sp>
          <p:nvSpPr>
            <p:cNvPr id="11" name="Полилиния 10"/>
            <p:cNvSpPr/>
            <p:nvPr/>
          </p:nvSpPr>
          <p:spPr>
            <a:xfrm>
              <a:off x="4709395" y="1982062"/>
              <a:ext cx="5490519" cy="1277046"/>
            </a:xfrm>
            <a:custGeom>
              <a:avLst/>
              <a:gdLst>
                <a:gd name="connsiteX0" fmla="*/ 281360 w 1688129"/>
                <a:gd name="connsiteY0" fmla="*/ 0 h 5266944"/>
                <a:gd name="connsiteX1" fmla="*/ 1406769 w 1688129"/>
                <a:gd name="connsiteY1" fmla="*/ 0 h 5266944"/>
                <a:gd name="connsiteX2" fmla="*/ 1688129 w 1688129"/>
                <a:gd name="connsiteY2" fmla="*/ 281360 h 5266944"/>
                <a:gd name="connsiteX3" fmla="*/ 1688129 w 1688129"/>
                <a:gd name="connsiteY3" fmla="*/ 5266944 h 5266944"/>
                <a:gd name="connsiteX4" fmla="*/ 1688129 w 1688129"/>
                <a:gd name="connsiteY4" fmla="*/ 5266944 h 5266944"/>
                <a:gd name="connsiteX5" fmla="*/ 0 w 1688129"/>
                <a:gd name="connsiteY5" fmla="*/ 5266944 h 5266944"/>
                <a:gd name="connsiteX6" fmla="*/ 0 w 1688129"/>
                <a:gd name="connsiteY6" fmla="*/ 5266944 h 5266944"/>
                <a:gd name="connsiteX7" fmla="*/ 0 w 1688129"/>
                <a:gd name="connsiteY7" fmla="*/ 281360 h 5266944"/>
                <a:gd name="connsiteX8" fmla="*/ 281360 w 1688129"/>
                <a:gd name="connsiteY8" fmla="*/ 0 h 52669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688129" h="5266944">
                  <a:moveTo>
                    <a:pt x="1688129" y="877841"/>
                  </a:moveTo>
                  <a:lnTo>
                    <a:pt x="1688129" y="4389103"/>
                  </a:lnTo>
                  <a:cubicBezTo>
                    <a:pt x="1688129" y="4873921"/>
                    <a:pt x="1647754" y="5266942"/>
                    <a:pt x="1597949" y="5266942"/>
                  </a:cubicBezTo>
                  <a:lnTo>
                    <a:pt x="0" y="5266942"/>
                  </a:lnTo>
                  <a:lnTo>
                    <a:pt x="0" y="5266942"/>
                  </a:lnTo>
                  <a:lnTo>
                    <a:pt x="0" y="2"/>
                  </a:lnTo>
                  <a:lnTo>
                    <a:pt x="0" y="2"/>
                  </a:lnTo>
                  <a:lnTo>
                    <a:pt x="1597949" y="2"/>
                  </a:lnTo>
                  <a:cubicBezTo>
                    <a:pt x="1647754" y="2"/>
                    <a:pt x="1688129" y="393023"/>
                    <a:pt x="1688129" y="877841"/>
                  </a:cubicBezTo>
                  <a:close/>
                </a:path>
              </a:pathLst>
            </a:custGeom>
            <a:solidFill>
              <a:schemeClr val="bg2">
                <a:alpha val="90000"/>
              </a:schemeClr>
            </a:solidFill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47651" tIns="206233" rIns="330058" bIns="206234" numCol="1" spcCol="1270" anchor="ctr" anchorCtr="0">
              <a:noAutofit/>
            </a:bodyPr>
            <a:lstStyle/>
            <a:p>
              <a:pPr marL="542925" lvl="1" indent="-271463" defTabSz="10668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ru-RU" sz="2000" b="1" kern="120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Приложение 1,2,3 приказа 281</a:t>
              </a:r>
              <a:endParaRPr lang="ru-RU" sz="2000" b="1" kern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pPr marL="542925" lvl="1" indent="-271463" defTabSz="10668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ru-RU" sz="2000" b="1" kern="120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Приложение 1 приказа 626</a:t>
              </a:r>
              <a:endParaRPr lang="ru-RU" sz="2000" b="1" kern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2" name="Полилиния 11"/>
            <p:cNvSpPr/>
            <p:nvPr/>
          </p:nvSpPr>
          <p:spPr>
            <a:xfrm>
              <a:off x="1970314" y="1722736"/>
              <a:ext cx="2962656" cy="1795696"/>
            </a:xfrm>
            <a:custGeom>
              <a:avLst/>
              <a:gdLst>
                <a:gd name="connsiteX0" fmla="*/ 0 w 2962656"/>
                <a:gd name="connsiteY0" fmla="*/ 351701 h 2110162"/>
                <a:gd name="connsiteX1" fmla="*/ 351701 w 2962656"/>
                <a:gd name="connsiteY1" fmla="*/ 0 h 2110162"/>
                <a:gd name="connsiteX2" fmla="*/ 2610955 w 2962656"/>
                <a:gd name="connsiteY2" fmla="*/ 0 h 2110162"/>
                <a:gd name="connsiteX3" fmla="*/ 2962656 w 2962656"/>
                <a:gd name="connsiteY3" fmla="*/ 351701 h 2110162"/>
                <a:gd name="connsiteX4" fmla="*/ 2962656 w 2962656"/>
                <a:gd name="connsiteY4" fmla="*/ 1758461 h 2110162"/>
                <a:gd name="connsiteX5" fmla="*/ 2610955 w 2962656"/>
                <a:gd name="connsiteY5" fmla="*/ 2110162 h 2110162"/>
                <a:gd name="connsiteX6" fmla="*/ 351701 w 2962656"/>
                <a:gd name="connsiteY6" fmla="*/ 2110162 h 2110162"/>
                <a:gd name="connsiteX7" fmla="*/ 0 w 2962656"/>
                <a:gd name="connsiteY7" fmla="*/ 1758461 h 2110162"/>
                <a:gd name="connsiteX8" fmla="*/ 0 w 2962656"/>
                <a:gd name="connsiteY8" fmla="*/ 351701 h 2110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62656" h="2110162">
                  <a:moveTo>
                    <a:pt x="0" y="351701"/>
                  </a:moveTo>
                  <a:cubicBezTo>
                    <a:pt x="0" y="157462"/>
                    <a:pt x="157462" y="0"/>
                    <a:pt x="351701" y="0"/>
                  </a:cubicBezTo>
                  <a:lnTo>
                    <a:pt x="2610955" y="0"/>
                  </a:lnTo>
                  <a:cubicBezTo>
                    <a:pt x="2805194" y="0"/>
                    <a:pt x="2962656" y="157462"/>
                    <a:pt x="2962656" y="351701"/>
                  </a:cubicBezTo>
                  <a:lnTo>
                    <a:pt x="2962656" y="1758461"/>
                  </a:lnTo>
                  <a:cubicBezTo>
                    <a:pt x="2962656" y="1952700"/>
                    <a:pt x="2805194" y="2110162"/>
                    <a:pt x="2610955" y="2110162"/>
                  </a:cubicBezTo>
                  <a:lnTo>
                    <a:pt x="351701" y="2110162"/>
                  </a:lnTo>
                  <a:cubicBezTo>
                    <a:pt x="157462" y="2110162"/>
                    <a:pt x="0" y="1952700"/>
                    <a:pt x="0" y="1758461"/>
                  </a:cubicBezTo>
                  <a:lnTo>
                    <a:pt x="0" y="351701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71590" tIns="137300" rIns="171590" bIns="13730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3200" b="1" kern="1200" dirty="0" smtClean="0">
                  <a:solidFill>
                    <a:srgbClr val="2C4A64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КПН</a:t>
              </a:r>
              <a:endParaRPr lang="ru-RU" sz="1800" b="1" kern="1200" dirty="0" smtClean="0">
                <a:solidFill>
                  <a:srgbClr val="2C4A6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600" b="1" kern="1200" dirty="0" smtClean="0">
                  <a:solidFill>
                    <a:srgbClr val="C0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(=ГОБМП)</a:t>
              </a:r>
              <a:endParaRPr lang="ru-RU" sz="1600" b="1" kern="1200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3" name="Полилиния 12"/>
            <p:cNvSpPr/>
            <p:nvPr/>
          </p:nvSpPr>
          <p:spPr>
            <a:xfrm>
              <a:off x="4709395" y="4197732"/>
              <a:ext cx="5490519" cy="1277046"/>
            </a:xfrm>
            <a:custGeom>
              <a:avLst/>
              <a:gdLst>
                <a:gd name="connsiteX0" fmla="*/ 281360 w 1688129"/>
                <a:gd name="connsiteY0" fmla="*/ 0 h 5266944"/>
                <a:gd name="connsiteX1" fmla="*/ 1406769 w 1688129"/>
                <a:gd name="connsiteY1" fmla="*/ 0 h 5266944"/>
                <a:gd name="connsiteX2" fmla="*/ 1688129 w 1688129"/>
                <a:gd name="connsiteY2" fmla="*/ 281360 h 5266944"/>
                <a:gd name="connsiteX3" fmla="*/ 1688129 w 1688129"/>
                <a:gd name="connsiteY3" fmla="*/ 5266944 h 5266944"/>
                <a:gd name="connsiteX4" fmla="*/ 1688129 w 1688129"/>
                <a:gd name="connsiteY4" fmla="*/ 5266944 h 5266944"/>
                <a:gd name="connsiteX5" fmla="*/ 0 w 1688129"/>
                <a:gd name="connsiteY5" fmla="*/ 5266944 h 5266944"/>
                <a:gd name="connsiteX6" fmla="*/ 0 w 1688129"/>
                <a:gd name="connsiteY6" fmla="*/ 5266944 h 5266944"/>
                <a:gd name="connsiteX7" fmla="*/ 0 w 1688129"/>
                <a:gd name="connsiteY7" fmla="*/ 281360 h 5266944"/>
                <a:gd name="connsiteX8" fmla="*/ 281360 w 1688129"/>
                <a:gd name="connsiteY8" fmla="*/ 0 h 52669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688129" h="5266944">
                  <a:moveTo>
                    <a:pt x="1688129" y="877841"/>
                  </a:moveTo>
                  <a:lnTo>
                    <a:pt x="1688129" y="4389103"/>
                  </a:lnTo>
                  <a:cubicBezTo>
                    <a:pt x="1688129" y="4873921"/>
                    <a:pt x="1647754" y="5266942"/>
                    <a:pt x="1597949" y="5266942"/>
                  </a:cubicBezTo>
                  <a:lnTo>
                    <a:pt x="0" y="5266942"/>
                  </a:lnTo>
                  <a:lnTo>
                    <a:pt x="0" y="5266942"/>
                  </a:lnTo>
                  <a:lnTo>
                    <a:pt x="0" y="2"/>
                  </a:lnTo>
                  <a:lnTo>
                    <a:pt x="0" y="2"/>
                  </a:lnTo>
                  <a:lnTo>
                    <a:pt x="1597949" y="2"/>
                  </a:lnTo>
                  <a:cubicBezTo>
                    <a:pt x="1647754" y="2"/>
                    <a:pt x="1688129" y="393023"/>
                    <a:pt x="1688129" y="877841"/>
                  </a:cubicBezTo>
                  <a:close/>
                </a:path>
              </a:pathLst>
            </a:custGeom>
            <a:solidFill>
              <a:schemeClr val="bg2">
                <a:alpha val="90000"/>
              </a:schemeClr>
            </a:solidFill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47651" tIns="206233" rIns="330058" bIns="206234" numCol="1" spcCol="1270" anchor="ctr" anchorCtr="0">
              <a:noAutofit/>
            </a:bodyPr>
            <a:lstStyle/>
            <a:p>
              <a:pPr marL="542925" lvl="1" indent="-271463" defTabSz="10668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ru-RU" sz="2000" b="1" kern="120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Приложение 2 приказа 626</a:t>
              </a:r>
              <a:endParaRPr lang="ru-RU" sz="2000" b="1" kern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4" name="Полилиния 13"/>
            <p:cNvSpPr/>
            <p:nvPr/>
          </p:nvSpPr>
          <p:spPr>
            <a:xfrm>
              <a:off x="1970314" y="3872645"/>
              <a:ext cx="2962656" cy="1927220"/>
            </a:xfrm>
            <a:custGeom>
              <a:avLst/>
              <a:gdLst>
                <a:gd name="connsiteX0" fmla="*/ 0 w 2962656"/>
                <a:gd name="connsiteY0" fmla="*/ 351701 h 2110162"/>
                <a:gd name="connsiteX1" fmla="*/ 351701 w 2962656"/>
                <a:gd name="connsiteY1" fmla="*/ 0 h 2110162"/>
                <a:gd name="connsiteX2" fmla="*/ 2610955 w 2962656"/>
                <a:gd name="connsiteY2" fmla="*/ 0 h 2110162"/>
                <a:gd name="connsiteX3" fmla="*/ 2962656 w 2962656"/>
                <a:gd name="connsiteY3" fmla="*/ 351701 h 2110162"/>
                <a:gd name="connsiteX4" fmla="*/ 2962656 w 2962656"/>
                <a:gd name="connsiteY4" fmla="*/ 1758461 h 2110162"/>
                <a:gd name="connsiteX5" fmla="*/ 2610955 w 2962656"/>
                <a:gd name="connsiteY5" fmla="*/ 2110162 h 2110162"/>
                <a:gd name="connsiteX6" fmla="*/ 351701 w 2962656"/>
                <a:gd name="connsiteY6" fmla="*/ 2110162 h 2110162"/>
                <a:gd name="connsiteX7" fmla="*/ 0 w 2962656"/>
                <a:gd name="connsiteY7" fmla="*/ 1758461 h 2110162"/>
                <a:gd name="connsiteX8" fmla="*/ 0 w 2962656"/>
                <a:gd name="connsiteY8" fmla="*/ 351701 h 2110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62656" h="2110162">
                  <a:moveTo>
                    <a:pt x="0" y="351701"/>
                  </a:moveTo>
                  <a:cubicBezTo>
                    <a:pt x="0" y="157462"/>
                    <a:pt x="157462" y="0"/>
                    <a:pt x="351701" y="0"/>
                  </a:cubicBezTo>
                  <a:lnTo>
                    <a:pt x="2610955" y="0"/>
                  </a:lnTo>
                  <a:cubicBezTo>
                    <a:pt x="2805194" y="0"/>
                    <a:pt x="2962656" y="157462"/>
                    <a:pt x="2962656" y="351701"/>
                  </a:cubicBezTo>
                  <a:lnTo>
                    <a:pt x="2962656" y="1758461"/>
                  </a:lnTo>
                  <a:cubicBezTo>
                    <a:pt x="2962656" y="1952700"/>
                    <a:pt x="2805194" y="2110162"/>
                    <a:pt x="2610955" y="2110162"/>
                  </a:cubicBezTo>
                  <a:lnTo>
                    <a:pt x="351701" y="2110162"/>
                  </a:lnTo>
                  <a:cubicBezTo>
                    <a:pt x="157462" y="2110162"/>
                    <a:pt x="0" y="1952700"/>
                    <a:pt x="0" y="1758461"/>
                  </a:cubicBezTo>
                  <a:lnTo>
                    <a:pt x="0" y="351701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71590" tIns="137300" rIns="171590" bIns="13730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3200" b="1" kern="1200" dirty="0" smtClean="0">
                  <a:solidFill>
                    <a:srgbClr val="2C4A64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вне КПН</a:t>
              </a:r>
              <a:endParaRPr lang="ru-RU" sz="1600" b="1" kern="1200" dirty="0" smtClean="0">
                <a:solidFill>
                  <a:srgbClr val="2C4A6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600" b="1" kern="1200" dirty="0" smtClean="0">
                  <a:solidFill>
                    <a:srgbClr val="C0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(ГОБМП/ОСМС/платно)</a:t>
              </a:r>
              <a:endParaRPr lang="ru-RU" sz="1600" b="1" kern="1200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" name="Заголовок 1"/>
            <p:cNvSpPr txBox="1">
              <a:spLocks/>
            </p:cNvSpPr>
            <p:nvPr/>
          </p:nvSpPr>
          <p:spPr>
            <a:xfrm>
              <a:off x="1565189" y="5633291"/>
              <a:ext cx="9061622" cy="1066800"/>
            </a:xfrm>
            <a:prstGeom prst="rect">
              <a:avLst/>
            </a:prstGeom>
          </p:spPr>
          <p:txBody>
            <a:bodyPr vert="horz" anchor="ctr">
              <a:normAutofit/>
            </a:bodyPr>
            <a:lstStyle>
              <a:lvl1pPr algn="l" rtl="0" eaLnBrk="1" latinLnBrk="0" hangingPunct="1">
                <a:spcBef>
                  <a:spcPct val="0"/>
                </a:spcBef>
                <a:buNone/>
                <a:defRPr kumimoji="0" sz="4000" kern="1200">
                  <a:solidFill>
                    <a:schemeClr val="tx2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ru-RU" sz="1800" i="1" dirty="0" smtClean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В информационную систему услуги вносятся по кодам тарификатора </a:t>
              </a:r>
              <a:endParaRPr lang="ru-RU" sz="1800" i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pic>
        <p:nvPicPr>
          <p:cNvPr id="16" name="Рисунок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840737" y="5822935"/>
            <a:ext cx="510577" cy="425566"/>
          </a:xfrm>
          <a:prstGeom prst="rect">
            <a:avLst/>
          </a:prstGeom>
          <a:ln>
            <a:solidFill>
              <a:schemeClr val="accent1">
                <a:lumMod val="20000"/>
                <a:lumOff val="80000"/>
              </a:schemeClr>
            </a:solidFill>
          </a:ln>
        </p:spPr>
      </p:pic>
      <p:sp>
        <p:nvSpPr>
          <p:cNvPr id="17" name="TextBox 16"/>
          <p:cNvSpPr txBox="1"/>
          <p:nvPr/>
        </p:nvSpPr>
        <p:spPr>
          <a:xfrm>
            <a:off x="6364023" y="973758"/>
            <a:ext cx="65028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u="sng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ЧЕТКОЕ</a:t>
            </a:r>
            <a:r>
              <a:rPr lang="ru-RU" sz="20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разделение услуг по видам</a:t>
            </a:r>
            <a:endParaRPr lang="ru-RU" sz="20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68731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662965"/>
            <a:ext cx="12192000" cy="6195035"/>
          </a:xfrm>
          <a:prstGeom prst="rect">
            <a:avLst/>
          </a:prstGeom>
          <a:solidFill>
            <a:srgbClr val="2C4A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0" y="-8273"/>
            <a:ext cx="12192000" cy="769945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413657" y="88667"/>
            <a:ext cx="11364686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0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ПОВОДЫ ОБРАЩЕНИЯ </a:t>
            </a:r>
            <a:br>
              <a:rPr lang="ru-RU" sz="20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20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(перечень согласно приложению 4 приказа 281 и приложению 3 приказа 626)</a:t>
            </a:r>
            <a:endParaRPr lang="ru-RU" sz="20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252542" y="1480457"/>
            <a:ext cx="3944982" cy="26038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Острое заболевание (состояние)/ Обострение хронического заболевания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Подозрение на СЗЗ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Консультирование дистанционное по поводу заболевания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Актив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Медицинская реабилитация (3 этап)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Стоматологическая помощь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252542" y="809897"/>
            <a:ext cx="3944982" cy="57476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2C4A6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Заболевание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4445720" y="1480455"/>
            <a:ext cx="3696787" cy="483325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550" dirty="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Обращение с профилактической целью (кроме скрининга)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550" dirty="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Иммунопрофилактика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550" dirty="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Скрининг (</a:t>
            </a:r>
            <a:r>
              <a:rPr lang="ru-RU" sz="155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профосмотр</a:t>
            </a:r>
            <a:r>
              <a:rPr lang="ru-RU" sz="1550" dirty="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550" dirty="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Услуги по вопросам планирования семьи, безопасного прерывания беременности, охране репродуктивного здоровья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550" dirty="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Патронаж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550" dirty="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Прием при антенатальном наблюдении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550" dirty="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Прием при постнатальном </a:t>
            </a:r>
            <a:r>
              <a:rPr lang="ru-RU" sz="155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наблюденим</a:t>
            </a:r>
            <a:endParaRPr lang="ru-RU" sz="1550" dirty="0">
              <a:solidFill>
                <a:schemeClr val="tx1">
                  <a:lumMod val="95000"/>
                  <a:lumOff val="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550" dirty="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Услуги по охране здоровья обучающихся (школьная медицина)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550" dirty="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Мероприятия по здоровому образу жизни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550" dirty="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Платные медосмотры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550" dirty="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Стоматологические услуги</a:t>
            </a: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4445720" y="809896"/>
            <a:ext cx="3696787" cy="57476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2C4A6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Профилактика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252542" y="4850674"/>
            <a:ext cx="3944982" cy="146303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Острая травма (</a:t>
            </a:r>
            <a:r>
              <a:rPr lang="ru-RU" sz="1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Травмпункт</a:t>
            </a:r>
            <a:r>
              <a:rPr lang="ru-RU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АПО)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Последствия травмы (АПО)</a:t>
            </a: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252542" y="4180114"/>
            <a:ext cx="3944982" cy="57476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2C4A6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Травма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8438599" y="1480457"/>
            <a:ext cx="3187337" cy="10189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Динамическое наблюдение с хроническими заболеваниями (в том числе ПУЗ)</a:t>
            </a: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8438599" y="809896"/>
            <a:ext cx="3187337" cy="57476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2C4A6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Динамическое наблюдение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8438599" y="3291831"/>
            <a:ext cx="3187337" cy="98407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Медико-социальная поддержка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Психологическая поддержка</a:t>
            </a: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8438599" y="2621271"/>
            <a:ext cx="3187337" cy="57476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2C4A6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Медико-социальные услуги</a:t>
            </a:r>
          </a:p>
        </p:txBody>
      </p:sp>
      <p:sp>
        <p:nvSpPr>
          <p:cNvPr id="32" name="Прямоугольник 31"/>
          <p:cNvSpPr/>
          <p:nvPr/>
        </p:nvSpPr>
        <p:spPr>
          <a:xfrm>
            <a:off x="8438599" y="5042256"/>
            <a:ext cx="3187337" cy="127145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Оформление документов на МСЭ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Выписка рецептов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Административный</a:t>
            </a: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8438599" y="4371696"/>
            <a:ext cx="3187337" cy="57476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2C4A6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Административный</a:t>
            </a:r>
          </a:p>
        </p:txBody>
      </p:sp>
    </p:spTree>
    <p:extLst>
      <p:ext uri="{BB962C8B-B14F-4D97-AF65-F5344CB8AC3E}">
        <p14:creationId xmlns:p14="http://schemas.microsoft.com/office/powerpoint/2010/main" xmlns="" val="960629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0" y="662965"/>
            <a:ext cx="12192000" cy="6195035"/>
          </a:xfrm>
          <a:prstGeom prst="rect">
            <a:avLst/>
          </a:prstGeom>
          <a:solidFill>
            <a:srgbClr val="2C4A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0" y="-8273"/>
            <a:ext cx="12192000" cy="769945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Заголовок 1"/>
          <p:cNvSpPr txBox="1">
            <a:spLocks/>
          </p:cNvSpPr>
          <p:nvPr/>
        </p:nvSpPr>
        <p:spPr>
          <a:xfrm>
            <a:off x="413657" y="88667"/>
            <a:ext cx="11364686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0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ДАННЫЕ, НЕОБХОДИМЫЕ ДЛЯ ОПРЕДЕЛЕНИЯ ПАКЕТА</a:t>
            </a:r>
            <a:endParaRPr lang="en-US" sz="2000" b="1" dirty="0" smtClean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0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ФИНАНСИРОВАНИЯ УСЛУГ ВНЕ КПН</a:t>
            </a:r>
            <a:endParaRPr lang="ru-RU" sz="20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70" name="Группа 69"/>
          <p:cNvGrpSpPr/>
          <p:nvPr/>
        </p:nvGrpSpPr>
        <p:grpSpPr>
          <a:xfrm>
            <a:off x="1279254" y="863920"/>
            <a:ext cx="9633492" cy="5288719"/>
            <a:chOff x="1674731" y="1239028"/>
            <a:chExt cx="9113738" cy="5003378"/>
          </a:xfrm>
        </p:grpSpPr>
        <p:sp>
          <p:nvSpPr>
            <p:cNvPr id="21" name="Полилиния 20"/>
            <p:cNvSpPr/>
            <p:nvPr/>
          </p:nvSpPr>
          <p:spPr>
            <a:xfrm>
              <a:off x="1674731" y="1239028"/>
              <a:ext cx="2538039" cy="668428"/>
            </a:xfrm>
            <a:custGeom>
              <a:avLst/>
              <a:gdLst>
                <a:gd name="connsiteX0" fmla="*/ 0 w 1925304"/>
                <a:gd name="connsiteY0" fmla="*/ 58514 h 585137"/>
                <a:gd name="connsiteX1" fmla="*/ 58514 w 1925304"/>
                <a:gd name="connsiteY1" fmla="*/ 0 h 585137"/>
                <a:gd name="connsiteX2" fmla="*/ 1866790 w 1925304"/>
                <a:gd name="connsiteY2" fmla="*/ 0 h 585137"/>
                <a:gd name="connsiteX3" fmla="*/ 1925304 w 1925304"/>
                <a:gd name="connsiteY3" fmla="*/ 58514 h 585137"/>
                <a:gd name="connsiteX4" fmla="*/ 1925304 w 1925304"/>
                <a:gd name="connsiteY4" fmla="*/ 526623 h 585137"/>
                <a:gd name="connsiteX5" fmla="*/ 1866790 w 1925304"/>
                <a:gd name="connsiteY5" fmla="*/ 585137 h 585137"/>
                <a:gd name="connsiteX6" fmla="*/ 58514 w 1925304"/>
                <a:gd name="connsiteY6" fmla="*/ 585137 h 585137"/>
                <a:gd name="connsiteX7" fmla="*/ 0 w 1925304"/>
                <a:gd name="connsiteY7" fmla="*/ 526623 h 585137"/>
                <a:gd name="connsiteX8" fmla="*/ 0 w 1925304"/>
                <a:gd name="connsiteY8" fmla="*/ 58514 h 5851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25304" h="585137">
                  <a:moveTo>
                    <a:pt x="0" y="58514"/>
                  </a:moveTo>
                  <a:cubicBezTo>
                    <a:pt x="0" y="26198"/>
                    <a:pt x="26198" y="0"/>
                    <a:pt x="58514" y="0"/>
                  </a:cubicBezTo>
                  <a:lnTo>
                    <a:pt x="1866790" y="0"/>
                  </a:lnTo>
                  <a:cubicBezTo>
                    <a:pt x="1899106" y="0"/>
                    <a:pt x="1925304" y="26198"/>
                    <a:pt x="1925304" y="58514"/>
                  </a:cubicBezTo>
                  <a:lnTo>
                    <a:pt x="1925304" y="526623"/>
                  </a:lnTo>
                  <a:cubicBezTo>
                    <a:pt x="1925304" y="558939"/>
                    <a:pt x="1899106" y="585137"/>
                    <a:pt x="1866790" y="585137"/>
                  </a:cubicBezTo>
                  <a:lnTo>
                    <a:pt x="58514" y="585137"/>
                  </a:lnTo>
                  <a:cubicBezTo>
                    <a:pt x="26198" y="585137"/>
                    <a:pt x="0" y="558939"/>
                    <a:pt x="0" y="526623"/>
                  </a:cubicBezTo>
                  <a:lnTo>
                    <a:pt x="0" y="58514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3808" tIns="34918" rIns="43808" bIns="34918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b="1" kern="1200" dirty="0" smtClean="0">
                  <a:solidFill>
                    <a:srgbClr val="2C4A64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ПРИ НАПРАВЛЕНИИ</a:t>
              </a:r>
              <a:endParaRPr lang="en-US" sz="1400" b="1" kern="1200" dirty="0" smtClean="0">
                <a:solidFill>
                  <a:srgbClr val="2C4A6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b="1" kern="1200" dirty="0" smtClean="0">
                  <a:solidFill>
                    <a:srgbClr val="2C4A64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НА УСЛУГУ</a:t>
              </a:r>
              <a:endParaRPr lang="ru-RU" sz="1400" b="1" kern="1200" dirty="0">
                <a:solidFill>
                  <a:srgbClr val="2C4A6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3" name="Полилиния 22"/>
            <p:cNvSpPr/>
            <p:nvPr/>
          </p:nvSpPr>
          <p:spPr>
            <a:xfrm>
              <a:off x="1674732" y="2072163"/>
              <a:ext cx="2129645" cy="499075"/>
            </a:xfrm>
            <a:custGeom>
              <a:avLst/>
              <a:gdLst>
                <a:gd name="connsiteX0" fmla="*/ 0 w 1438799"/>
                <a:gd name="connsiteY0" fmla="*/ 58225 h 582250"/>
                <a:gd name="connsiteX1" fmla="*/ 58225 w 1438799"/>
                <a:gd name="connsiteY1" fmla="*/ 0 h 582250"/>
                <a:gd name="connsiteX2" fmla="*/ 1380574 w 1438799"/>
                <a:gd name="connsiteY2" fmla="*/ 0 h 582250"/>
                <a:gd name="connsiteX3" fmla="*/ 1438799 w 1438799"/>
                <a:gd name="connsiteY3" fmla="*/ 58225 h 582250"/>
                <a:gd name="connsiteX4" fmla="*/ 1438799 w 1438799"/>
                <a:gd name="connsiteY4" fmla="*/ 524025 h 582250"/>
                <a:gd name="connsiteX5" fmla="*/ 1380574 w 1438799"/>
                <a:gd name="connsiteY5" fmla="*/ 582250 h 582250"/>
                <a:gd name="connsiteX6" fmla="*/ 58225 w 1438799"/>
                <a:gd name="connsiteY6" fmla="*/ 582250 h 582250"/>
                <a:gd name="connsiteX7" fmla="*/ 0 w 1438799"/>
                <a:gd name="connsiteY7" fmla="*/ 524025 h 582250"/>
                <a:gd name="connsiteX8" fmla="*/ 0 w 1438799"/>
                <a:gd name="connsiteY8" fmla="*/ 58225 h 582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438799" h="582250">
                  <a:moveTo>
                    <a:pt x="0" y="58225"/>
                  </a:moveTo>
                  <a:cubicBezTo>
                    <a:pt x="0" y="26068"/>
                    <a:pt x="26068" y="0"/>
                    <a:pt x="58225" y="0"/>
                  </a:cubicBezTo>
                  <a:lnTo>
                    <a:pt x="1380574" y="0"/>
                  </a:lnTo>
                  <a:cubicBezTo>
                    <a:pt x="1412731" y="0"/>
                    <a:pt x="1438799" y="26068"/>
                    <a:pt x="1438799" y="58225"/>
                  </a:cubicBezTo>
                  <a:lnTo>
                    <a:pt x="1438799" y="524025"/>
                  </a:lnTo>
                  <a:cubicBezTo>
                    <a:pt x="1438799" y="556182"/>
                    <a:pt x="1412731" y="582250"/>
                    <a:pt x="1380574" y="582250"/>
                  </a:cubicBezTo>
                  <a:lnTo>
                    <a:pt x="58225" y="582250"/>
                  </a:lnTo>
                  <a:cubicBezTo>
                    <a:pt x="26068" y="582250"/>
                    <a:pt x="0" y="556182"/>
                    <a:pt x="0" y="524025"/>
                  </a:cubicBezTo>
                  <a:lnTo>
                    <a:pt x="0" y="58225"/>
                  </a:lnTo>
                  <a:close/>
                </a:path>
              </a:pathLst>
            </a:custGeom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7534" tIns="37374" rIns="47534" bIns="37374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kern="120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1. Возраст и пол пациента</a:t>
              </a:r>
              <a:endParaRPr lang="ru-RU" sz="1400" kern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5" name="Полилиния 24"/>
            <p:cNvSpPr/>
            <p:nvPr/>
          </p:nvSpPr>
          <p:spPr>
            <a:xfrm>
              <a:off x="1680548" y="2691207"/>
              <a:ext cx="2134420" cy="469613"/>
            </a:xfrm>
            <a:custGeom>
              <a:avLst/>
              <a:gdLst>
                <a:gd name="connsiteX0" fmla="*/ 0 w 1418280"/>
                <a:gd name="connsiteY0" fmla="*/ 55981 h 559807"/>
                <a:gd name="connsiteX1" fmla="*/ 55981 w 1418280"/>
                <a:gd name="connsiteY1" fmla="*/ 0 h 559807"/>
                <a:gd name="connsiteX2" fmla="*/ 1362299 w 1418280"/>
                <a:gd name="connsiteY2" fmla="*/ 0 h 559807"/>
                <a:gd name="connsiteX3" fmla="*/ 1418280 w 1418280"/>
                <a:gd name="connsiteY3" fmla="*/ 55981 h 559807"/>
                <a:gd name="connsiteX4" fmla="*/ 1418280 w 1418280"/>
                <a:gd name="connsiteY4" fmla="*/ 503826 h 559807"/>
                <a:gd name="connsiteX5" fmla="*/ 1362299 w 1418280"/>
                <a:gd name="connsiteY5" fmla="*/ 559807 h 559807"/>
                <a:gd name="connsiteX6" fmla="*/ 55981 w 1418280"/>
                <a:gd name="connsiteY6" fmla="*/ 559807 h 559807"/>
                <a:gd name="connsiteX7" fmla="*/ 0 w 1418280"/>
                <a:gd name="connsiteY7" fmla="*/ 503826 h 559807"/>
                <a:gd name="connsiteX8" fmla="*/ 0 w 1418280"/>
                <a:gd name="connsiteY8" fmla="*/ 55981 h 559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418280" h="559807">
                  <a:moveTo>
                    <a:pt x="0" y="55981"/>
                  </a:moveTo>
                  <a:cubicBezTo>
                    <a:pt x="0" y="25064"/>
                    <a:pt x="25064" y="0"/>
                    <a:pt x="55981" y="0"/>
                  </a:cubicBezTo>
                  <a:lnTo>
                    <a:pt x="1362299" y="0"/>
                  </a:lnTo>
                  <a:cubicBezTo>
                    <a:pt x="1393216" y="0"/>
                    <a:pt x="1418280" y="25064"/>
                    <a:pt x="1418280" y="55981"/>
                  </a:cubicBezTo>
                  <a:lnTo>
                    <a:pt x="1418280" y="503826"/>
                  </a:lnTo>
                  <a:cubicBezTo>
                    <a:pt x="1418280" y="534743"/>
                    <a:pt x="1393216" y="559807"/>
                    <a:pt x="1362299" y="559807"/>
                  </a:cubicBezTo>
                  <a:lnTo>
                    <a:pt x="55981" y="559807"/>
                  </a:lnTo>
                  <a:cubicBezTo>
                    <a:pt x="25064" y="559807"/>
                    <a:pt x="0" y="534743"/>
                    <a:pt x="0" y="503826"/>
                  </a:cubicBezTo>
                  <a:lnTo>
                    <a:pt x="0" y="55981"/>
                  </a:lnTo>
                  <a:close/>
                </a:path>
              </a:pathLst>
            </a:custGeom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6876" tIns="36716" rIns="46876" bIns="36716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kern="120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2. Повод обращения</a:t>
              </a:r>
              <a:endParaRPr lang="ru-RU" sz="1400" kern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7" name="Полилиния 26"/>
            <p:cNvSpPr/>
            <p:nvPr/>
          </p:nvSpPr>
          <p:spPr>
            <a:xfrm>
              <a:off x="1681477" y="3283375"/>
              <a:ext cx="2129645" cy="433490"/>
            </a:xfrm>
            <a:custGeom>
              <a:avLst/>
              <a:gdLst>
                <a:gd name="connsiteX0" fmla="*/ 0 w 1415108"/>
                <a:gd name="connsiteY0" fmla="*/ 51578 h 515782"/>
                <a:gd name="connsiteX1" fmla="*/ 51578 w 1415108"/>
                <a:gd name="connsiteY1" fmla="*/ 0 h 515782"/>
                <a:gd name="connsiteX2" fmla="*/ 1363530 w 1415108"/>
                <a:gd name="connsiteY2" fmla="*/ 0 h 515782"/>
                <a:gd name="connsiteX3" fmla="*/ 1415108 w 1415108"/>
                <a:gd name="connsiteY3" fmla="*/ 51578 h 515782"/>
                <a:gd name="connsiteX4" fmla="*/ 1415108 w 1415108"/>
                <a:gd name="connsiteY4" fmla="*/ 464204 h 515782"/>
                <a:gd name="connsiteX5" fmla="*/ 1363530 w 1415108"/>
                <a:gd name="connsiteY5" fmla="*/ 515782 h 515782"/>
                <a:gd name="connsiteX6" fmla="*/ 51578 w 1415108"/>
                <a:gd name="connsiteY6" fmla="*/ 515782 h 515782"/>
                <a:gd name="connsiteX7" fmla="*/ 0 w 1415108"/>
                <a:gd name="connsiteY7" fmla="*/ 464204 h 515782"/>
                <a:gd name="connsiteX8" fmla="*/ 0 w 1415108"/>
                <a:gd name="connsiteY8" fmla="*/ 51578 h 515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415108" h="515782">
                  <a:moveTo>
                    <a:pt x="0" y="51578"/>
                  </a:moveTo>
                  <a:cubicBezTo>
                    <a:pt x="0" y="23092"/>
                    <a:pt x="23092" y="0"/>
                    <a:pt x="51578" y="0"/>
                  </a:cubicBezTo>
                  <a:lnTo>
                    <a:pt x="1363530" y="0"/>
                  </a:lnTo>
                  <a:cubicBezTo>
                    <a:pt x="1392016" y="0"/>
                    <a:pt x="1415108" y="23092"/>
                    <a:pt x="1415108" y="51578"/>
                  </a:cubicBezTo>
                  <a:lnTo>
                    <a:pt x="1415108" y="464204"/>
                  </a:lnTo>
                  <a:cubicBezTo>
                    <a:pt x="1415108" y="492690"/>
                    <a:pt x="1392016" y="515782"/>
                    <a:pt x="1363530" y="515782"/>
                  </a:cubicBezTo>
                  <a:lnTo>
                    <a:pt x="51578" y="515782"/>
                  </a:lnTo>
                  <a:cubicBezTo>
                    <a:pt x="23092" y="515782"/>
                    <a:pt x="0" y="492690"/>
                    <a:pt x="0" y="464204"/>
                  </a:cubicBezTo>
                  <a:lnTo>
                    <a:pt x="0" y="51578"/>
                  </a:lnTo>
                  <a:close/>
                </a:path>
              </a:pathLst>
            </a:custGeom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587" tIns="35427" rIns="45587" bIns="35427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kern="120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3. Диагноз </a:t>
              </a:r>
              <a:endParaRPr lang="ru-RU" sz="1400" kern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9" name="Полилиния 28"/>
            <p:cNvSpPr/>
            <p:nvPr/>
          </p:nvSpPr>
          <p:spPr>
            <a:xfrm>
              <a:off x="1674731" y="3843863"/>
              <a:ext cx="2124385" cy="473763"/>
            </a:xfrm>
            <a:custGeom>
              <a:avLst/>
              <a:gdLst>
                <a:gd name="connsiteX0" fmla="*/ 0 w 1411613"/>
                <a:gd name="connsiteY0" fmla="*/ 48210 h 482103"/>
                <a:gd name="connsiteX1" fmla="*/ 48210 w 1411613"/>
                <a:gd name="connsiteY1" fmla="*/ 0 h 482103"/>
                <a:gd name="connsiteX2" fmla="*/ 1363403 w 1411613"/>
                <a:gd name="connsiteY2" fmla="*/ 0 h 482103"/>
                <a:gd name="connsiteX3" fmla="*/ 1411613 w 1411613"/>
                <a:gd name="connsiteY3" fmla="*/ 48210 h 482103"/>
                <a:gd name="connsiteX4" fmla="*/ 1411613 w 1411613"/>
                <a:gd name="connsiteY4" fmla="*/ 433893 h 482103"/>
                <a:gd name="connsiteX5" fmla="*/ 1363403 w 1411613"/>
                <a:gd name="connsiteY5" fmla="*/ 482103 h 482103"/>
                <a:gd name="connsiteX6" fmla="*/ 48210 w 1411613"/>
                <a:gd name="connsiteY6" fmla="*/ 482103 h 482103"/>
                <a:gd name="connsiteX7" fmla="*/ 0 w 1411613"/>
                <a:gd name="connsiteY7" fmla="*/ 433893 h 482103"/>
                <a:gd name="connsiteX8" fmla="*/ 0 w 1411613"/>
                <a:gd name="connsiteY8" fmla="*/ 48210 h 4821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411613" h="482103">
                  <a:moveTo>
                    <a:pt x="0" y="48210"/>
                  </a:moveTo>
                  <a:cubicBezTo>
                    <a:pt x="0" y="21584"/>
                    <a:pt x="21584" y="0"/>
                    <a:pt x="48210" y="0"/>
                  </a:cubicBezTo>
                  <a:lnTo>
                    <a:pt x="1363403" y="0"/>
                  </a:lnTo>
                  <a:cubicBezTo>
                    <a:pt x="1390029" y="0"/>
                    <a:pt x="1411613" y="21584"/>
                    <a:pt x="1411613" y="48210"/>
                  </a:cubicBezTo>
                  <a:lnTo>
                    <a:pt x="1411613" y="433893"/>
                  </a:lnTo>
                  <a:cubicBezTo>
                    <a:pt x="1411613" y="460519"/>
                    <a:pt x="1390029" y="482103"/>
                    <a:pt x="1363403" y="482103"/>
                  </a:cubicBezTo>
                  <a:lnTo>
                    <a:pt x="48210" y="482103"/>
                  </a:lnTo>
                  <a:cubicBezTo>
                    <a:pt x="21584" y="482103"/>
                    <a:pt x="0" y="460519"/>
                    <a:pt x="0" y="433893"/>
                  </a:cubicBezTo>
                  <a:lnTo>
                    <a:pt x="0" y="4821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0790" tIns="31900" rIns="40790" bIns="3190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kern="120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4. Динамическое наблюдение</a:t>
              </a:r>
              <a:endParaRPr lang="ru-RU" sz="1400" kern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1" name="Полилиния 30"/>
            <p:cNvSpPr/>
            <p:nvPr/>
          </p:nvSpPr>
          <p:spPr>
            <a:xfrm>
              <a:off x="1685899" y="4481184"/>
              <a:ext cx="2124385" cy="473763"/>
            </a:xfrm>
            <a:custGeom>
              <a:avLst/>
              <a:gdLst>
                <a:gd name="connsiteX0" fmla="*/ 0 w 1411613"/>
                <a:gd name="connsiteY0" fmla="*/ 48210 h 482103"/>
                <a:gd name="connsiteX1" fmla="*/ 48210 w 1411613"/>
                <a:gd name="connsiteY1" fmla="*/ 0 h 482103"/>
                <a:gd name="connsiteX2" fmla="*/ 1363403 w 1411613"/>
                <a:gd name="connsiteY2" fmla="*/ 0 h 482103"/>
                <a:gd name="connsiteX3" fmla="*/ 1411613 w 1411613"/>
                <a:gd name="connsiteY3" fmla="*/ 48210 h 482103"/>
                <a:gd name="connsiteX4" fmla="*/ 1411613 w 1411613"/>
                <a:gd name="connsiteY4" fmla="*/ 433893 h 482103"/>
                <a:gd name="connsiteX5" fmla="*/ 1363403 w 1411613"/>
                <a:gd name="connsiteY5" fmla="*/ 482103 h 482103"/>
                <a:gd name="connsiteX6" fmla="*/ 48210 w 1411613"/>
                <a:gd name="connsiteY6" fmla="*/ 482103 h 482103"/>
                <a:gd name="connsiteX7" fmla="*/ 0 w 1411613"/>
                <a:gd name="connsiteY7" fmla="*/ 433893 h 482103"/>
                <a:gd name="connsiteX8" fmla="*/ 0 w 1411613"/>
                <a:gd name="connsiteY8" fmla="*/ 48210 h 4821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411613" h="482103">
                  <a:moveTo>
                    <a:pt x="0" y="48210"/>
                  </a:moveTo>
                  <a:cubicBezTo>
                    <a:pt x="0" y="21584"/>
                    <a:pt x="21584" y="0"/>
                    <a:pt x="48210" y="0"/>
                  </a:cubicBezTo>
                  <a:lnTo>
                    <a:pt x="1363403" y="0"/>
                  </a:lnTo>
                  <a:cubicBezTo>
                    <a:pt x="1390029" y="0"/>
                    <a:pt x="1411613" y="21584"/>
                    <a:pt x="1411613" y="48210"/>
                  </a:cubicBezTo>
                  <a:lnTo>
                    <a:pt x="1411613" y="433893"/>
                  </a:lnTo>
                  <a:cubicBezTo>
                    <a:pt x="1411613" y="460519"/>
                    <a:pt x="1390029" y="482103"/>
                    <a:pt x="1363403" y="482103"/>
                  </a:cubicBezTo>
                  <a:lnTo>
                    <a:pt x="48210" y="482103"/>
                  </a:lnTo>
                  <a:cubicBezTo>
                    <a:pt x="21584" y="482103"/>
                    <a:pt x="0" y="460519"/>
                    <a:pt x="0" y="433893"/>
                  </a:cubicBezTo>
                  <a:lnTo>
                    <a:pt x="0" y="4821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6980" tIns="29360" rIns="36980" bIns="2936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200" kern="120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5. Наблюдение по беременности</a:t>
              </a:r>
              <a:endParaRPr lang="ru-RU" sz="1200" kern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3" name="Полилиния 32"/>
            <p:cNvSpPr/>
            <p:nvPr/>
          </p:nvSpPr>
          <p:spPr>
            <a:xfrm>
              <a:off x="1685899" y="5128125"/>
              <a:ext cx="2124385" cy="473763"/>
            </a:xfrm>
            <a:custGeom>
              <a:avLst/>
              <a:gdLst>
                <a:gd name="connsiteX0" fmla="*/ 0 w 1411613"/>
                <a:gd name="connsiteY0" fmla="*/ 48210 h 482103"/>
                <a:gd name="connsiteX1" fmla="*/ 48210 w 1411613"/>
                <a:gd name="connsiteY1" fmla="*/ 0 h 482103"/>
                <a:gd name="connsiteX2" fmla="*/ 1363403 w 1411613"/>
                <a:gd name="connsiteY2" fmla="*/ 0 h 482103"/>
                <a:gd name="connsiteX3" fmla="*/ 1411613 w 1411613"/>
                <a:gd name="connsiteY3" fmla="*/ 48210 h 482103"/>
                <a:gd name="connsiteX4" fmla="*/ 1411613 w 1411613"/>
                <a:gd name="connsiteY4" fmla="*/ 433893 h 482103"/>
                <a:gd name="connsiteX5" fmla="*/ 1363403 w 1411613"/>
                <a:gd name="connsiteY5" fmla="*/ 482103 h 482103"/>
                <a:gd name="connsiteX6" fmla="*/ 48210 w 1411613"/>
                <a:gd name="connsiteY6" fmla="*/ 482103 h 482103"/>
                <a:gd name="connsiteX7" fmla="*/ 0 w 1411613"/>
                <a:gd name="connsiteY7" fmla="*/ 433893 h 482103"/>
                <a:gd name="connsiteX8" fmla="*/ 0 w 1411613"/>
                <a:gd name="connsiteY8" fmla="*/ 48210 h 4821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411613" h="482103">
                  <a:moveTo>
                    <a:pt x="0" y="48210"/>
                  </a:moveTo>
                  <a:cubicBezTo>
                    <a:pt x="0" y="21584"/>
                    <a:pt x="21584" y="0"/>
                    <a:pt x="48210" y="0"/>
                  </a:cubicBezTo>
                  <a:lnTo>
                    <a:pt x="1363403" y="0"/>
                  </a:lnTo>
                  <a:cubicBezTo>
                    <a:pt x="1390029" y="0"/>
                    <a:pt x="1411613" y="21584"/>
                    <a:pt x="1411613" y="48210"/>
                  </a:cubicBezTo>
                  <a:lnTo>
                    <a:pt x="1411613" y="433893"/>
                  </a:lnTo>
                  <a:cubicBezTo>
                    <a:pt x="1411613" y="460519"/>
                    <a:pt x="1390029" y="482103"/>
                    <a:pt x="1363403" y="482103"/>
                  </a:cubicBezTo>
                  <a:lnTo>
                    <a:pt x="48210" y="482103"/>
                  </a:lnTo>
                  <a:cubicBezTo>
                    <a:pt x="21584" y="482103"/>
                    <a:pt x="0" y="460519"/>
                    <a:pt x="0" y="433893"/>
                  </a:cubicBezTo>
                  <a:lnTo>
                    <a:pt x="0" y="4821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6980" tIns="29360" rIns="36980" bIns="2936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20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6. </a:t>
              </a:r>
              <a:r>
                <a:rPr lang="ru-RU" sz="1200" kern="120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СТАТУС ЗАСТРАХОВАННОСТИ</a:t>
              </a:r>
              <a:endParaRPr lang="ru-RU" sz="1200" kern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4" name="Полилиния 33"/>
            <p:cNvSpPr/>
            <p:nvPr/>
          </p:nvSpPr>
          <p:spPr>
            <a:xfrm>
              <a:off x="8218713" y="1239028"/>
              <a:ext cx="2569756" cy="612551"/>
            </a:xfrm>
            <a:custGeom>
              <a:avLst/>
              <a:gdLst>
                <a:gd name="connsiteX0" fmla="*/ 0 w 1549950"/>
                <a:gd name="connsiteY0" fmla="*/ 58225 h 582250"/>
                <a:gd name="connsiteX1" fmla="*/ 58225 w 1549950"/>
                <a:gd name="connsiteY1" fmla="*/ 0 h 582250"/>
                <a:gd name="connsiteX2" fmla="*/ 1491725 w 1549950"/>
                <a:gd name="connsiteY2" fmla="*/ 0 h 582250"/>
                <a:gd name="connsiteX3" fmla="*/ 1549950 w 1549950"/>
                <a:gd name="connsiteY3" fmla="*/ 58225 h 582250"/>
                <a:gd name="connsiteX4" fmla="*/ 1549950 w 1549950"/>
                <a:gd name="connsiteY4" fmla="*/ 524025 h 582250"/>
                <a:gd name="connsiteX5" fmla="*/ 1491725 w 1549950"/>
                <a:gd name="connsiteY5" fmla="*/ 582250 h 582250"/>
                <a:gd name="connsiteX6" fmla="*/ 58225 w 1549950"/>
                <a:gd name="connsiteY6" fmla="*/ 582250 h 582250"/>
                <a:gd name="connsiteX7" fmla="*/ 0 w 1549950"/>
                <a:gd name="connsiteY7" fmla="*/ 524025 h 582250"/>
                <a:gd name="connsiteX8" fmla="*/ 0 w 1549950"/>
                <a:gd name="connsiteY8" fmla="*/ 58225 h 582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49950" h="582250">
                  <a:moveTo>
                    <a:pt x="0" y="58225"/>
                  </a:moveTo>
                  <a:cubicBezTo>
                    <a:pt x="0" y="26068"/>
                    <a:pt x="26068" y="0"/>
                    <a:pt x="58225" y="0"/>
                  </a:cubicBezTo>
                  <a:lnTo>
                    <a:pt x="1491725" y="0"/>
                  </a:lnTo>
                  <a:cubicBezTo>
                    <a:pt x="1523882" y="0"/>
                    <a:pt x="1549950" y="26068"/>
                    <a:pt x="1549950" y="58225"/>
                  </a:cubicBezTo>
                  <a:lnTo>
                    <a:pt x="1549950" y="524025"/>
                  </a:lnTo>
                  <a:cubicBezTo>
                    <a:pt x="1549950" y="556182"/>
                    <a:pt x="1523882" y="582250"/>
                    <a:pt x="1491725" y="582250"/>
                  </a:cubicBezTo>
                  <a:lnTo>
                    <a:pt x="58225" y="582250"/>
                  </a:lnTo>
                  <a:cubicBezTo>
                    <a:pt x="26068" y="582250"/>
                    <a:pt x="0" y="556182"/>
                    <a:pt x="0" y="524025"/>
                  </a:cubicBezTo>
                  <a:lnTo>
                    <a:pt x="0" y="58225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3724" tIns="34834" rIns="43724" bIns="34834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b="1" kern="1200" dirty="0" smtClean="0">
                  <a:solidFill>
                    <a:srgbClr val="2C4A64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ПРИ ОКАЗАНИИ УСЛУГИ</a:t>
              </a:r>
              <a:endParaRPr lang="ru-RU" sz="1400" b="1" kern="1200" dirty="0">
                <a:solidFill>
                  <a:srgbClr val="2C4A6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4" name="Полилиния 43"/>
            <p:cNvSpPr/>
            <p:nvPr/>
          </p:nvSpPr>
          <p:spPr>
            <a:xfrm>
              <a:off x="8616837" y="5629616"/>
              <a:ext cx="2161064" cy="612790"/>
            </a:xfrm>
            <a:custGeom>
              <a:avLst/>
              <a:gdLst>
                <a:gd name="connsiteX0" fmla="*/ 0 w 1239960"/>
                <a:gd name="connsiteY0" fmla="*/ 58225 h 582250"/>
                <a:gd name="connsiteX1" fmla="*/ 58225 w 1239960"/>
                <a:gd name="connsiteY1" fmla="*/ 0 h 582250"/>
                <a:gd name="connsiteX2" fmla="*/ 1181735 w 1239960"/>
                <a:gd name="connsiteY2" fmla="*/ 0 h 582250"/>
                <a:gd name="connsiteX3" fmla="*/ 1239960 w 1239960"/>
                <a:gd name="connsiteY3" fmla="*/ 58225 h 582250"/>
                <a:gd name="connsiteX4" fmla="*/ 1239960 w 1239960"/>
                <a:gd name="connsiteY4" fmla="*/ 524025 h 582250"/>
                <a:gd name="connsiteX5" fmla="*/ 1181735 w 1239960"/>
                <a:gd name="connsiteY5" fmla="*/ 582250 h 582250"/>
                <a:gd name="connsiteX6" fmla="*/ 58225 w 1239960"/>
                <a:gd name="connsiteY6" fmla="*/ 582250 h 582250"/>
                <a:gd name="connsiteX7" fmla="*/ 0 w 1239960"/>
                <a:gd name="connsiteY7" fmla="*/ 524025 h 582250"/>
                <a:gd name="connsiteX8" fmla="*/ 0 w 1239960"/>
                <a:gd name="connsiteY8" fmla="*/ 58225 h 582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39960" h="582250">
                  <a:moveTo>
                    <a:pt x="0" y="58225"/>
                  </a:moveTo>
                  <a:cubicBezTo>
                    <a:pt x="0" y="26068"/>
                    <a:pt x="26068" y="0"/>
                    <a:pt x="58225" y="0"/>
                  </a:cubicBezTo>
                  <a:lnTo>
                    <a:pt x="1181735" y="0"/>
                  </a:lnTo>
                  <a:cubicBezTo>
                    <a:pt x="1213892" y="0"/>
                    <a:pt x="1239960" y="26068"/>
                    <a:pt x="1239960" y="58225"/>
                  </a:cubicBezTo>
                  <a:lnTo>
                    <a:pt x="1239960" y="524025"/>
                  </a:lnTo>
                  <a:cubicBezTo>
                    <a:pt x="1239960" y="556182"/>
                    <a:pt x="1213892" y="582250"/>
                    <a:pt x="1181735" y="582250"/>
                  </a:cubicBezTo>
                  <a:lnTo>
                    <a:pt x="58225" y="582250"/>
                  </a:lnTo>
                  <a:cubicBezTo>
                    <a:pt x="26068" y="582250"/>
                    <a:pt x="0" y="556182"/>
                    <a:pt x="0" y="524025"/>
                  </a:cubicBezTo>
                  <a:lnTo>
                    <a:pt x="0" y="58225"/>
                  </a:lnTo>
                  <a:close/>
                </a:path>
              </a:pathLst>
            </a:custGeom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009" tIns="31024" rIns="38009" bIns="31024" numCol="1" spcCol="1270" anchor="ctr" anchorCtr="0">
              <a:noAutofit/>
            </a:bodyPr>
            <a:lstStyle/>
            <a:p>
              <a:pPr lvl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kern="120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7. Место оказания услуги</a:t>
              </a:r>
              <a:endParaRPr lang="ru-RU" sz="1400" kern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5603944" y="3871532"/>
              <a:ext cx="1052766" cy="34940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ru-RU" b="1" dirty="0" smtClean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4. ЭРДБ</a:t>
              </a:r>
              <a:endParaRPr lang="ru-RU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5415691" y="4490377"/>
              <a:ext cx="1451610" cy="34940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ru-RU" b="1" dirty="0" smtClean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5. РБиЖФВ</a:t>
              </a:r>
              <a:endParaRPr lang="ru-RU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704602" y="2066135"/>
              <a:ext cx="923861" cy="34940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ru-RU" b="1" dirty="0" smtClean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1. РПН</a:t>
              </a:r>
              <a:endParaRPr lang="ru-RU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984248" y="5125521"/>
              <a:ext cx="2382750" cy="34940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ru-RU" b="1" dirty="0" smtClean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6. ИС «</a:t>
              </a:r>
              <a:r>
                <a:rPr lang="en-US" b="1" dirty="0" smtClean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Saqtandyrý</a:t>
              </a:r>
              <a:r>
                <a:rPr lang="ru-RU" b="1" dirty="0" smtClean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»</a:t>
              </a:r>
              <a:endParaRPr lang="ru-RU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529962" y="2499583"/>
              <a:ext cx="3291324" cy="69881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400" b="1" dirty="0" smtClean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2. Вручную в ИС по перечню согласно приложению 3 приказа 626</a:t>
              </a:r>
              <a:endParaRPr lang="ru-RU" sz="14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436965" y="3237673"/>
              <a:ext cx="3508005" cy="34940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ru-RU" b="1" dirty="0" smtClean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3. Вручную по кодам МКБ-10</a:t>
              </a:r>
              <a:endParaRPr lang="ru-RU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cxnSp>
          <p:nvCxnSpPr>
            <p:cNvPr id="50" name="Прямая соединительная линия 49"/>
            <p:cNvCxnSpPr/>
            <p:nvPr/>
          </p:nvCxnSpPr>
          <p:spPr>
            <a:xfrm>
              <a:off x="4005943" y="1907456"/>
              <a:ext cx="14548" cy="347533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Прямая соединительная линия 53"/>
            <p:cNvCxnSpPr/>
            <p:nvPr/>
          </p:nvCxnSpPr>
          <p:spPr>
            <a:xfrm>
              <a:off x="8436429" y="1907456"/>
              <a:ext cx="0" cy="418325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Прямая соединительная линия 55"/>
            <p:cNvCxnSpPr/>
            <p:nvPr/>
          </p:nvCxnSpPr>
          <p:spPr>
            <a:xfrm flipH="1">
              <a:off x="3813663" y="2373086"/>
              <a:ext cx="192280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Прямая соединительная линия 56"/>
            <p:cNvCxnSpPr/>
            <p:nvPr/>
          </p:nvCxnSpPr>
          <p:spPr>
            <a:xfrm flipH="1">
              <a:off x="3813663" y="2946231"/>
              <a:ext cx="192280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Прямая соединительная линия 57"/>
            <p:cNvCxnSpPr/>
            <p:nvPr/>
          </p:nvCxnSpPr>
          <p:spPr>
            <a:xfrm flipH="1">
              <a:off x="3819571" y="3529507"/>
              <a:ext cx="192280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Прямая соединительная линия 58"/>
            <p:cNvCxnSpPr/>
            <p:nvPr/>
          </p:nvCxnSpPr>
          <p:spPr>
            <a:xfrm flipH="1">
              <a:off x="3813663" y="4071123"/>
              <a:ext cx="192280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Прямая соединительная линия 59"/>
            <p:cNvCxnSpPr/>
            <p:nvPr/>
          </p:nvCxnSpPr>
          <p:spPr>
            <a:xfrm flipH="1">
              <a:off x="3816192" y="4756211"/>
              <a:ext cx="192280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Прямая соединительная линия 60"/>
            <p:cNvCxnSpPr/>
            <p:nvPr/>
          </p:nvCxnSpPr>
          <p:spPr>
            <a:xfrm flipH="1">
              <a:off x="3824831" y="5382786"/>
              <a:ext cx="192280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Прямая соединительная линия 63"/>
            <p:cNvCxnSpPr/>
            <p:nvPr/>
          </p:nvCxnSpPr>
          <p:spPr>
            <a:xfrm flipH="1">
              <a:off x="8441870" y="2288193"/>
              <a:ext cx="192280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Прямая соединительная линия 64"/>
            <p:cNvCxnSpPr/>
            <p:nvPr/>
          </p:nvCxnSpPr>
          <p:spPr>
            <a:xfrm flipH="1">
              <a:off x="8446357" y="2918695"/>
              <a:ext cx="192280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Прямая соединительная линия 65"/>
            <p:cNvCxnSpPr/>
            <p:nvPr/>
          </p:nvCxnSpPr>
          <p:spPr>
            <a:xfrm flipH="1">
              <a:off x="8441870" y="3500120"/>
              <a:ext cx="192280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Прямая соединительная линия 66"/>
            <p:cNvCxnSpPr/>
            <p:nvPr/>
          </p:nvCxnSpPr>
          <p:spPr>
            <a:xfrm flipH="1">
              <a:off x="8424556" y="4047239"/>
              <a:ext cx="192280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Прямая соединительная линия 67"/>
            <p:cNvCxnSpPr/>
            <p:nvPr/>
          </p:nvCxnSpPr>
          <p:spPr>
            <a:xfrm flipH="1">
              <a:off x="8446357" y="4718066"/>
              <a:ext cx="192280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Прямая соединительная линия 68"/>
            <p:cNvCxnSpPr/>
            <p:nvPr/>
          </p:nvCxnSpPr>
          <p:spPr>
            <a:xfrm flipH="1">
              <a:off x="8436429" y="6085420"/>
              <a:ext cx="192280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5" name="Полилиния 44"/>
          <p:cNvSpPr/>
          <p:nvPr/>
        </p:nvSpPr>
        <p:spPr>
          <a:xfrm>
            <a:off x="8628437" y="1709151"/>
            <a:ext cx="2251098" cy="527537"/>
          </a:xfrm>
          <a:custGeom>
            <a:avLst/>
            <a:gdLst>
              <a:gd name="connsiteX0" fmla="*/ 0 w 1438799"/>
              <a:gd name="connsiteY0" fmla="*/ 58225 h 582250"/>
              <a:gd name="connsiteX1" fmla="*/ 58225 w 1438799"/>
              <a:gd name="connsiteY1" fmla="*/ 0 h 582250"/>
              <a:gd name="connsiteX2" fmla="*/ 1380574 w 1438799"/>
              <a:gd name="connsiteY2" fmla="*/ 0 h 582250"/>
              <a:gd name="connsiteX3" fmla="*/ 1438799 w 1438799"/>
              <a:gd name="connsiteY3" fmla="*/ 58225 h 582250"/>
              <a:gd name="connsiteX4" fmla="*/ 1438799 w 1438799"/>
              <a:gd name="connsiteY4" fmla="*/ 524025 h 582250"/>
              <a:gd name="connsiteX5" fmla="*/ 1380574 w 1438799"/>
              <a:gd name="connsiteY5" fmla="*/ 582250 h 582250"/>
              <a:gd name="connsiteX6" fmla="*/ 58225 w 1438799"/>
              <a:gd name="connsiteY6" fmla="*/ 582250 h 582250"/>
              <a:gd name="connsiteX7" fmla="*/ 0 w 1438799"/>
              <a:gd name="connsiteY7" fmla="*/ 524025 h 582250"/>
              <a:gd name="connsiteX8" fmla="*/ 0 w 1438799"/>
              <a:gd name="connsiteY8" fmla="*/ 58225 h 582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438799" h="582250">
                <a:moveTo>
                  <a:pt x="0" y="58225"/>
                </a:moveTo>
                <a:cubicBezTo>
                  <a:pt x="0" y="26068"/>
                  <a:pt x="26068" y="0"/>
                  <a:pt x="58225" y="0"/>
                </a:cubicBezTo>
                <a:lnTo>
                  <a:pt x="1380574" y="0"/>
                </a:lnTo>
                <a:cubicBezTo>
                  <a:pt x="1412731" y="0"/>
                  <a:pt x="1438799" y="26068"/>
                  <a:pt x="1438799" y="58225"/>
                </a:cubicBezTo>
                <a:lnTo>
                  <a:pt x="1438799" y="524025"/>
                </a:lnTo>
                <a:cubicBezTo>
                  <a:pt x="1438799" y="556182"/>
                  <a:pt x="1412731" y="582250"/>
                  <a:pt x="1380574" y="582250"/>
                </a:cubicBezTo>
                <a:lnTo>
                  <a:pt x="58225" y="582250"/>
                </a:lnTo>
                <a:cubicBezTo>
                  <a:pt x="26068" y="582250"/>
                  <a:pt x="0" y="556182"/>
                  <a:pt x="0" y="524025"/>
                </a:cubicBezTo>
                <a:lnTo>
                  <a:pt x="0" y="58225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7534" tIns="37374" rIns="47534" bIns="37374" numCol="1" spcCol="1270" anchor="ctr" anchorCtr="0">
            <a:noAutofit/>
          </a:bodyPr>
          <a:lstStyle/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400" kern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 Возраст и пол пациента</a:t>
            </a:r>
            <a:endParaRPr lang="ru-RU" sz="14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7" name="Полилиния 46"/>
          <p:cNvSpPr/>
          <p:nvPr/>
        </p:nvSpPr>
        <p:spPr>
          <a:xfrm>
            <a:off x="8634585" y="2363499"/>
            <a:ext cx="2256145" cy="496395"/>
          </a:xfrm>
          <a:custGeom>
            <a:avLst/>
            <a:gdLst>
              <a:gd name="connsiteX0" fmla="*/ 0 w 1418280"/>
              <a:gd name="connsiteY0" fmla="*/ 55981 h 559807"/>
              <a:gd name="connsiteX1" fmla="*/ 55981 w 1418280"/>
              <a:gd name="connsiteY1" fmla="*/ 0 h 559807"/>
              <a:gd name="connsiteX2" fmla="*/ 1362299 w 1418280"/>
              <a:gd name="connsiteY2" fmla="*/ 0 h 559807"/>
              <a:gd name="connsiteX3" fmla="*/ 1418280 w 1418280"/>
              <a:gd name="connsiteY3" fmla="*/ 55981 h 559807"/>
              <a:gd name="connsiteX4" fmla="*/ 1418280 w 1418280"/>
              <a:gd name="connsiteY4" fmla="*/ 503826 h 559807"/>
              <a:gd name="connsiteX5" fmla="*/ 1362299 w 1418280"/>
              <a:gd name="connsiteY5" fmla="*/ 559807 h 559807"/>
              <a:gd name="connsiteX6" fmla="*/ 55981 w 1418280"/>
              <a:gd name="connsiteY6" fmla="*/ 559807 h 559807"/>
              <a:gd name="connsiteX7" fmla="*/ 0 w 1418280"/>
              <a:gd name="connsiteY7" fmla="*/ 503826 h 559807"/>
              <a:gd name="connsiteX8" fmla="*/ 0 w 1418280"/>
              <a:gd name="connsiteY8" fmla="*/ 55981 h 5598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418280" h="559807">
                <a:moveTo>
                  <a:pt x="0" y="55981"/>
                </a:moveTo>
                <a:cubicBezTo>
                  <a:pt x="0" y="25064"/>
                  <a:pt x="25064" y="0"/>
                  <a:pt x="55981" y="0"/>
                </a:cubicBezTo>
                <a:lnTo>
                  <a:pt x="1362299" y="0"/>
                </a:lnTo>
                <a:cubicBezTo>
                  <a:pt x="1393216" y="0"/>
                  <a:pt x="1418280" y="25064"/>
                  <a:pt x="1418280" y="55981"/>
                </a:cubicBezTo>
                <a:lnTo>
                  <a:pt x="1418280" y="503826"/>
                </a:lnTo>
                <a:cubicBezTo>
                  <a:pt x="1418280" y="534743"/>
                  <a:pt x="1393216" y="559807"/>
                  <a:pt x="1362299" y="559807"/>
                </a:cubicBezTo>
                <a:lnTo>
                  <a:pt x="55981" y="559807"/>
                </a:lnTo>
                <a:cubicBezTo>
                  <a:pt x="25064" y="559807"/>
                  <a:pt x="0" y="534743"/>
                  <a:pt x="0" y="503826"/>
                </a:cubicBezTo>
                <a:lnTo>
                  <a:pt x="0" y="55981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6876" tIns="36716" rIns="46876" bIns="36716" numCol="1" spcCol="1270" anchor="ctr" anchorCtr="0">
            <a:noAutofit/>
          </a:bodyPr>
          <a:lstStyle/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400" kern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 Повод обращения</a:t>
            </a:r>
            <a:endParaRPr lang="ru-RU" sz="14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8" name="Полилиния 47"/>
          <p:cNvSpPr/>
          <p:nvPr/>
        </p:nvSpPr>
        <p:spPr>
          <a:xfrm>
            <a:off x="8635567" y="2989438"/>
            <a:ext cx="2251098" cy="458212"/>
          </a:xfrm>
          <a:custGeom>
            <a:avLst/>
            <a:gdLst>
              <a:gd name="connsiteX0" fmla="*/ 0 w 1415108"/>
              <a:gd name="connsiteY0" fmla="*/ 51578 h 515782"/>
              <a:gd name="connsiteX1" fmla="*/ 51578 w 1415108"/>
              <a:gd name="connsiteY1" fmla="*/ 0 h 515782"/>
              <a:gd name="connsiteX2" fmla="*/ 1363530 w 1415108"/>
              <a:gd name="connsiteY2" fmla="*/ 0 h 515782"/>
              <a:gd name="connsiteX3" fmla="*/ 1415108 w 1415108"/>
              <a:gd name="connsiteY3" fmla="*/ 51578 h 515782"/>
              <a:gd name="connsiteX4" fmla="*/ 1415108 w 1415108"/>
              <a:gd name="connsiteY4" fmla="*/ 464204 h 515782"/>
              <a:gd name="connsiteX5" fmla="*/ 1363530 w 1415108"/>
              <a:gd name="connsiteY5" fmla="*/ 515782 h 515782"/>
              <a:gd name="connsiteX6" fmla="*/ 51578 w 1415108"/>
              <a:gd name="connsiteY6" fmla="*/ 515782 h 515782"/>
              <a:gd name="connsiteX7" fmla="*/ 0 w 1415108"/>
              <a:gd name="connsiteY7" fmla="*/ 464204 h 515782"/>
              <a:gd name="connsiteX8" fmla="*/ 0 w 1415108"/>
              <a:gd name="connsiteY8" fmla="*/ 51578 h 515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415108" h="515782">
                <a:moveTo>
                  <a:pt x="0" y="51578"/>
                </a:moveTo>
                <a:cubicBezTo>
                  <a:pt x="0" y="23092"/>
                  <a:pt x="23092" y="0"/>
                  <a:pt x="51578" y="0"/>
                </a:cubicBezTo>
                <a:lnTo>
                  <a:pt x="1363530" y="0"/>
                </a:lnTo>
                <a:cubicBezTo>
                  <a:pt x="1392016" y="0"/>
                  <a:pt x="1415108" y="23092"/>
                  <a:pt x="1415108" y="51578"/>
                </a:cubicBezTo>
                <a:lnTo>
                  <a:pt x="1415108" y="464204"/>
                </a:lnTo>
                <a:cubicBezTo>
                  <a:pt x="1415108" y="492690"/>
                  <a:pt x="1392016" y="515782"/>
                  <a:pt x="1363530" y="515782"/>
                </a:cubicBezTo>
                <a:lnTo>
                  <a:pt x="51578" y="515782"/>
                </a:lnTo>
                <a:cubicBezTo>
                  <a:pt x="23092" y="515782"/>
                  <a:pt x="0" y="492690"/>
                  <a:pt x="0" y="464204"/>
                </a:cubicBezTo>
                <a:lnTo>
                  <a:pt x="0" y="51578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5587" tIns="35427" rIns="45587" bIns="35427" numCol="1" spcCol="1270" anchor="ctr" anchorCtr="0">
            <a:noAutofit/>
          </a:bodyPr>
          <a:lstStyle/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400" kern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 Диагноз </a:t>
            </a:r>
            <a:endParaRPr lang="ru-RU" sz="14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9" name="Полилиния 48"/>
          <p:cNvSpPr/>
          <p:nvPr/>
        </p:nvSpPr>
        <p:spPr>
          <a:xfrm>
            <a:off x="8628436" y="3581891"/>
            <a:ext cx="2245538" cy="500782"/>
          </a:xfrm>
          <a:custGeom>
            <a:avLst/>
            <a:gdLst>
              <a:gd name="connsiteX0" fmla="*/ 0 w 1411613"/>
              <a:gd name="connsiteY0" fmla="*/ 48210 h 482103"/>
              <a:gd name="connsiteX1" fmla="*/ 48210 w 1411613"/>
              <a:gd name="connsiteY1" fmla="*/ 0 h 482103"/>
              <a:gd name="connsiteX2" fmla="*/ 1363403 w 1411613"/>
              <a:gd name="connsiteY2" fmla="*/ 0 h 482103"/>
              <a:gd name="connsiteX3" fmla="*/ 1411613 w 1411613"/>
              <a:gd name="connsiteY3" fmla="*/ 48210 h 482103"/>
              <a:gd name="connsiteX4" fmla="*/ 1411613 w 1411613"/>
              <a:gd name="connsiteY4" fmla="*/ 433893 h 482103"/>
              <a:gd name="connsiteX5" fmla="*/ 1363403 w 1411613"/>
              <a:gd name="connsiteY5" fmla="*/ 482103 h 482103"/>
              <a:gd name="connsiteX6" fmla="*/ 48210 w 1411613"/>
              <a:gd name="connsiteY6" fmla="*/ 482103 h 482103"/>
              <a:gd name="connsiteX7" fmla="*/ 0 w 1411613"/>
              <a:gd name="connsiteY7" fmla="*/ 433893 h 482103"/>
              <a:gd name="connsiteX8" fmla="*/ 0 w 1411613"/>
              <a:gd name="connsiteY8" fmla="*/ 48210 h 4821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411613" h="482103">
                <a:moveTo>
                  <a:pt x="0" y="48210"/>
                </a:moveTo>
                <a:cubicBezTo>
                  <a:pt x="0" y="21584"/>
                  <a:pt x="21584" y="0"/>
                  <a:pt x="48210" y="0"/>
                </a:cubicBezTo>
                <a:lnTo>
                  <a:pt x="1363403" y="0"/>
                </a:lnTo>
                <a:cubicBezTo>
                  <a:pt x="1390029" y="0"/>
                  <a:pt x="1411613" y="21584"/>
                  <a:pt x="1411613" y="48210"/>
                </a:cubicBezTo>
                <a:lnTo>
                  <a:pt x="1411613" y="433893"/>
                </a:lnTo>
                <a:cubicBezTo>
                  <a:pt x="1411613" y="460519"/>
                  <a:pt x="1390029" y="482103"/>
                  <a:pt x="1363403" y="482103"/>
                </a:cubicBezTo>
                <a:lnTo>
                  <a:pt x="48210" y="482103"/>
                </a:lnTo>
                <a:cubicBezTo>
                  <a:pt x="21584" y="482103"/>
                  <a:pt x="0" y="460519"/>
                  <a:pt x="0" y="433893"/>
                </a:cubicBezTo>
                <a:lnTo>
                  <a:pt x="0" y="4821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0790" tIns="31900" rIns="40790" bIns="31900" numCol="1" spcCol="1270" anchor="ctr" anchorCtr="0">
            <a:noAutofit/>
          </a:bodyPr>
          <a:lstStyle/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400" kern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 Динамическое наблюдение</a:t>
            </a:r>
            <a:endParaRPr lang="ru-RU" sz="14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" name="Полилиния 50"/>
          <p:cNvSpPr/>
          <p:nvPr/>
        </p:nvSpPr>
        <p:spPr>
          <a:xfrm>
            <a:off x="8640241" y="4255558"/>
            <a:ext cx="2245538" cy="500782"/>
          </a:xfrm>
          <a:custGeom>
            <a:avLst/>
            <a:gdLst>
              <a:gd name="connsiteX0" fmla="*/ 0 w 1411613"/>
              <a:gd name="connsiteY0" fmla="*/ 48210 h 482103"/>
              <a:gd name="connsiteX1" fmla="*/ 48210 w 1411613"/>
              <a:gd name="connsiteY1" fmla="*/ 0 h 482103"/>
              <a:gd name="connsiteX2" fmla="*/ 1363403 w 1411613"/>
              <a:gd name="connsiteY2" fmla="*/ 0 h 482103"/>
              <a:gd name="connsiteX3" fmla="*/ 1411613 w 1411613"/>
              <a:gd name="connsiteY3" fmla="*/ 48210 h 482103"/>
              <a:gd name="connsiteX4" fmla="*/ 1411613 w 1411613"/>
              <a:gd name="connsiteY4" fmla="*/ 433893 h 482103"/>
              <a:gd name="connsiteX5" fmla="*/ 1363403 w 1411613"/>
              <a:gd name="connsiteY5" fmla="*/ 482103 h 482103"/>
              <a:gd name="connsiteX6" fmla="*/ 48210 w 1411613"/>
              <a:gd name="connsiteY6" fmla="*/ 482103 h 482103"/>
              <a:gd name="connsiteX7" fmla="*/ 0 w 1411613"/>
              <a:gd name="connsiteY7" fmla="*/ 433893 h 482103"/>
              <a:gd name="connsiteX8" fmla="*/ 0 w 1411613"/>
              <a:gd name="connsiteY8" fmla="*/ 48210 h 4821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411613" h="482103">
                <a:moveTo>
                  <a:pt x="0" y="48210"/>
                </a:moveTo>
                <a:cubicBezTo>
                  <a:pt x="0" y="21584"/>
                  <a:pt x="21584" y="0"/>
                  <a:pt x="48210" y="0"/>
                </a:cubicBezTo>
                <a:lnTo>
                  <a:pt x="1363403" y="0"/>
                </a:lnTo>
                <a:cubicBezTo>
                  <a:pt x="1390029" y="0"/>
                  <a:pt x="1411613" y="21584"/>
                  <a:pt x="1411613" y="48210"/>
                </a:cubicBezTo>
                <a:lnTo>
                  <a:pt x="1411613" y="433893"/>
                </a:lnTo>
                <a:cubicBezTo>
                  <a:pt x="1411613" y="460519"/>
                  <a:pt x="1390029" y="482103"/>
                  <a:pt x="1363403" y="482103"/>
                </a:cubicBezTo>
                <a:lnTo>
                  <a:pt x="48210" y="482103"/>
                </a:lnTo>
                <a:cubicBezTo>
                  <a:pt x="21584" y="482103"/>
                  <a:pt x="0" y="460519"/>
                  <a:pt x="0" y="433893"/>
                </a:cubicBezTo>
                <a:lnTo>
                  <a:pt x="0" y="4821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6980" tIns="29360" rIns="36980" bIns="29360" numCol="1" spcCol="1270" anchor="ctr" anchorCtr="0">
            <a:noAutofit/>
          </a:bodyPr>
          <a:lstStyle/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200" kern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5. Наблюдение по беременности</a:t>
            </a:r>
            <a:endParaRPr lang="ru-RU" sz="12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2" name="Полилиния 51"/>
          <p:cNvSpPr/>
          <p:nvPr/>
        </p:nvSpPr>
        <p:spPr>
          <a:xfrm>
            <a:off x="8617266" y="4865010"/>
            <a:ext cx="2245538" cy="500782"/>
          </a:xfrm>
          <a:custGeom>
            <a:avLst/>
            <a:gdLst>
              <a:gd name="connsiteX0" fmla="*/ 0 w 1411613"/>
              <a:gd name="connsiteY0" fmla="*/ 48210 h 482103"/>
              <a:gd name="connsiteX1" fmla="*/ 48210 w 1411613"/>
              <a:gd name="connsiteY1" fmla="*/ 0 h 482103"/>
              <a:gd name="connsiteX2" fmla="*/ 1363403 w 1411613"/>
              <a:gd name="connsiteY2" fmla="*/ 0 h 482103"/>
              <a:gd name="connsiteX3" fmla="*/ 1411613 w 1411613"/>
              <a:gd name="connsiteY3" fmla="*/ 48210 h 482103"/>
              <a:gd name="connsiteX4" fmla="*/ 1411613 w 1411613"/>
              <a:gd name="connsiteY4" fmla="*/ 433893 h 482103"/>
              <a:gd name="connsiteX5" fmla="*/ 1363403 w 1411613"/>
              <a:gd name="connsiteY5" fmla="*/ 482103 h 482103"/>
              <a:gd name="connsiteX6" fmla="*/ 48210 w 1411613"/>
              <a:gd name="connsiteY6" fmla="*/ 482103 h 482103"/>
              <a:gd name="connsiteX7" fmla="*/ 0 w 1411613"/>
              <a:gd name="connsiteY7" fmla="*/ 433893 h 482103"/>
              <a:gd name="connsiteX8" fmla="*/ 0 w 1411613"/>
              <a:gd name="connsiteY8" fmla="*/ 48210 h 4821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411613" h="482103">
                <a:moveTo>
                  <a:pt x="0" y="48210"/>
                </a:moveTo>
                <a:cubicBezTo>
                  <a:pt x="0" y="21584"/>
                  <a:pt x="21584" y="0"/>
                  <a:pt x="48210" y="0"/>
                </a:cubicBezTo>
                <a:lnTo>
                  <a:pt x="1363403" y="0"/>
                </a:lnTo>
                <a:cubicBezTo>
                  <a:pt x="1390029" y="0"/>
                  <a:pt x="1411613" y="21584"/>
                  <a:pt x="1411613" y="48210"/>
                </a:cubicBezTo>
                <a:lnTo>
                  <a:pt x="1411613" y="433893"/>
                </a:lnTo>
                <a:cubicBezTo>
                  <a:pt x="1411613" y="460519"/>
                  <a:pt x="1390029" y="482103"/>
                  <a:pt x="1363403" y="482103"/>
                </a:cubicBezTo>
                <a:lnTo>
                  <a:pt x="48210" y="482103"/>
                </a:lnTo>
                <a:cubicBezTo>
                  <a:pt x="21584" y="482103"/>
                  <a:pt x="0" y="460519"/>
                  <a:pt x="0" y="433893"/>
                </a:cubicBezTo>
                <a:lnTo>
                  <a:pt x="0" y="4821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6980" tIns="29360" rIns="36980" bIns="29360" numCol="1" spcCol="1270" anchor="ctr" anchorCtr="0">
            <a:noAutofit/>
          </a:bodyPr>
          <a:lstStyle/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200" kern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6. СТАТУС ЗАСТРАХОВАННОСТИ</a:t>
            </a:r>
            <a:endParaRPr lang="ru-RU" sz="12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53" name="Прямая соединительная линия 52"/>
          <p:cNvCxnSpPr/>
          <p:nvPr/>
        </p:nvCxnSpPr>
        <p:spPr>
          <a:xfrm flipH="1">
            <a:off x="8437120" y="5145751"/>
            <a:ext cx="203246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4313536" y="5556835"/>
            <a:ext cx="34790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</a:t>
            </a:r>
            <a:r>
              <a:rPr lang="ru-RU" sz="14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Вручную в ИС согласно справочнику</a:t>
            </a:r>
            <a:endParaRPr lang="ru-RU" sz="14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17965" y="6105706"/>
            <a:ext cx="1147809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Из 7 полей только </a:t>
            </a:r>
            <a:r>
              <a:rPr lang="ru-RU" sz="2000" b="1" u="sng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r>
              <a:rPr lang="ru-RU" sz="2000" b="1" u="sng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поля</a:t>
            </a:r>
            <a:r>
              <a:rPr lang="ru-RU" sz="20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вносятся </a:t>
            </a:r>
            <a:r>
              <a:rPr lang="ru-RU" sz="2000" b="1" u="sng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вручную</a:t>
            </a:r>
            <a:r>
              <a:rPr lang="ru-RU" sz="20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все остальные данные определяются </a:t>
            </a:r>
            <a:r>
              <a:rPr lang="ru-RU" sz="2000" b="1" u="sng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АВТОМАТИЧЕСКИ</a:t>
            </a:r>
            <a:endParaRPr lang="ru-RU" sz="2000" b="1" u="sng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14241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662965"/>
            <a:ext cx="12192000" cy="6195035"/>
          </a:xfrm>
          <a:prstGeom prst="rect">
            <a:avLst/>
          </a:prstGeom>
          <a:solidFill>
            <a:srgbClr val="2C4A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0" y="-8273"/>
            <a:ext cx="12192000" cy="769945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413657" y="88667"/>
            <a:ext cx="11364686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0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ПОВОДЫ ОБРАЩЕНИЯ </a:t>
            </a:r>
            <a:br>
              <a:rPr lang="ru-RU" sz="20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20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(перечень согласно приложению 4 приказа 281 и приложению 3 приказа 626)</a:t>
            </a:r>
            <a:endParaRPr lang="ru-RU" sz="20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252542" y="1480456"/>
            <a:ext cx="3944982" cy="4608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Подозрение </a:t>
            </a:r>
            <a:r>
              <a:rPr lang="ru-RU" sz="1600" dirty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 СЗЗ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Актив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Острая травма (</a:t>
            </a:r>
            <a:r>
              <a:rPr lang="ru-RU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Травмпункт</a:t>
            </a:r>
            <a: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АПО)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Иммунопрофилактика</a:t>
            </a:r>
            <a:endParaRPr lang="ru-RU" sz="1600" dirty="0">
              <a:solidFill>
                <a:schemeClr val="tx1">
                  <a:lumMod val="95000"/>
                  <a:lumOff val="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Патронаж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Прием при антенатальном наблюдении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Прием при постнатальном наблюдении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Услуги по охране здоровья обучающихся (школьная медицина)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Мероприятия по ЗОЖ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Медико-социальная поддержка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Психологическая поддержка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Оформление документов на МСЭ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Выписка рецептов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Административный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252542" y="809897"/>
            <a:ext cx="3944982" cy="57476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только ГОБМП</a:t>
            </a:r>
            <a:endParaRPr lang="ru-RU" sz="28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4445720" y="1480456"/>
            <a:ext cx="3696787" cy="465271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Острое заболевание (состояние)/ Обострение хронического заболевания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Консультирование дистанционное по поводу заболевания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Медицинская реабилитация (3 этап)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Последствия травмы (АПО)</a:t>
            </a:r>
            <a:r>
              <a:rPr lang="ru-RU" sz="16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55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Обращение </a:t>
            </a:r>
            <a:r>
              <a:rPr lang="ru-RU" sz="1550" dirty="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 профилактической целью (кроме скрининга)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55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Скрининг </a:t>
            </a:r>
            <a:r>
              <a:rPr lang="ru-RU" sz="1550" dirty="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(профосмотр)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550" dirty="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Услуги по вопросам планирования семьи, безопасного прерывания беременности, охране </a:t>
            </a:r>
            <a:r>
              <a:rPr lang="ru-RU" sz="1600" dirty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репродуктивного здоровья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Стоматологические услуги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Динамическое наблюдение с хроническими заболеваниями (в том числе ПУЗ)</a:t>
            </a:r>
            <a:endParaRPr lang="ru-RU" sz="1550" dirty="0">
              <a:solidFill>
                <a:schemeClr val="tx1">
                  <a:lumMod val="95000"/>
                  <a:lumOff val="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4445720" y="809896"/>
            <a:ext cx="3696787" cy="57476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ГОБМП, ОСМС или платно</a:t>
            </a:r>
            <a:endParaRPr lang="ru-RU" sz="20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8438599" y="1480457"/>
            <a:ext cx="3187337" cy="80554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Стоматологическая помощь</a:t>
            </a:r>
            <a:endParaRPr lang="ru-RU" sz="1500" dirty="0">
              <a:solidFill>
                <a:schemeClr val="tx1">
                  <a:lumMod val="95000"/>
                  <a:lumOff val="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8438599" y="809896"/>
            <a:ext cx="3187337" cy="57476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ОСМС или платно</a:t>
            </a:r>
            <a:endParaRPr lang="ru-RU" sz="20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8438599" y="3291831"/>
            <a:ext cx="3187337" cy="98407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55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Платные медосмотры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1500" dirty="0">
              <a:solidFill>
                <a:schemeClr val="tx1">
                  <a:lumMod val="95000"/>
                  <a:lumOff val="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8438599" y="2621271"/>
            <a:ext cx="3187337" cy="57476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только платно</a:t>
            </a:r>
            <a:endParaRPr lang="ru-RU" sz="20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17965" y="6211669"/>
            <a:ext cx="11478091" cy="369332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lt1"/>
                </a:solidFill>
              </a:rPr>
              <a:t>СЕНТЯБРЬ-ДЕКАБРЬ 2019 ГОДА – ПИЛОТ ОСМС - ДЛЯ ПАЦИЕНТОВ УСЛУГИ ОКАЗЫВАЮТСЯ </a:t>
            </a:r>
            <a:r>
              <a:rPr lang="ru-RU" b="1" u="sng" dirty="0" smtClean="0">
                <a:solidFill>
                  <a:srgbClr val="FF0000"/>
                </a:solidFill>
              </a:rPr>
              <a:t>БЕСПЛАТНО</a:t>
            </a:r>
            <a:endParaRPr lang="ru-RU" b="1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85347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662965"/>
            <a:ext cx="12192000" cy="6195035"/>
          </a:xfrm>
          <a:prstGeom prst="rect">
            <a:avLst/>
          </a:prstGeom>
          <a:solidFill>
            <a:srgbClr val="2C4A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0" y="-8273"/>
            <a:ext cx="12192000" cy="769945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1565189" y="88667"/>
            <a:ext cx="9061622" cy="576064"/>
          </a:xfrm>
        </p:spPr>
        <p:txBody>
          <a:bodyPr>
            <a:noAutofit/>
          </a:bodyPr>
          <a:lstStyle/>
          <a:p>
            <a:pPr algn="ctr"/>
            <a:r>
              <a:rPr lang="ru-RU" sz="235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ОПРЕДЕЛЕНИЕ ИСТОЧНИКА ФИНАНСИРОВАНИЯ В ЗАВИСИМОСТИ ОТ КРИТЕРИЕВ</a:t>
            </a:r>
            <a:endParaRPr lang="ru-RU" sz="235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057550" y="1653376"/>
            <a:ext cx="4156708" cy="41098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16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 Подозрение </a:t>
            </a:r>
            <a:r>
              <a:rPr lang="ru-RU" sz="1600" dirty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 </a:t>
            </a:r>
            <a:r>
              <a:rPr lang="ru-RU" sz="16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СЗЗ</a:t>
            </a:r>
          </a:p>
          <a:p>
            <a:pPr lvl="0"/>
            <a:r>
              <a:rPr lang="ru-RU" sz="16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 Актив</a:t>
            </a:r>
          </a:p>
          <a:p>
            <a:pPr lvl="0"/>
            <a:r>
              <a:rPr lang="ru-RU" sz="16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 Острая </a:t>
            </a:r>
            <a:r>
              <a:rPr lang="ru-RU" sz="1600" dirty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травма (Травмпункт, АПО</a:t>
            </a:r>
            <a:r>
              <a:rPr lang="ru-RU" sz="16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  <a:p>
            <a:pPr lvl="0"/>
            <a:r>
              <a:rPr lang="ru-RU" sz="16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 Иммунопрофилактика</a:t>
            </a:r>
          </a:p>
          <a:p>
            <a:pPr lvl="0"/>
            <a:r>
              <a:rPr lang="ru-RU" sz="16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5. Патронаж</a:t>
            </a:r>
            <a:endParaRPr lang="ru-RU" sz="16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r>
              <a:rPr lang="ru-RU" sz="16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6. Прием </a:t>
            </a:r>
            <a:r>
              <a:rPr lang="ru-RU" sz="1600" dirty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 антенатальном наблюдении</a:t>
            </a:r>
          </a:p>
          <a:p>
            <a:pPr lvl="0"/>
            <a:r>
              <a:rPr lang="ru-RU" sz="16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7. Прием </a:t>
            </a:r>
            <a:r>
              <a:rPr lang="ru-RU" sz="1600" dirty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 постнатальном наблюдении </a:t>
            </a:r>
            <a:endParaRPr lang="ru-RU" sz="1600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r>
              <a:rPr lang="ru-RU" sz="16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8. Услуги </a:t>
            </a:r>
            <a:r>
              <a:rPr lang="ru-RU" sz="1600" dirty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 охране здоровья обучающихся (школьная медицина</a:t>
            </a:r>
            <a:r>
              <a:rPr lang="ru-RU" sz="16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  <a:p>
            <a:pPr lvl="0"/>
            <a:r>
              <a:rPr lang="ru-RU" sz="16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9. Мероприятия </a:t>
            </a:r>
            <a:r>
              <a:rPr lang="ru-RU" sz="1600" dirty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 </a:t>
            </a:r>
            <a:r>
              <a:rPr lang="ru-RU" sz="16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ЗОЖ</a:t>
            </a:r>
          </a:p>
          <a:p>
            <a:pPr lvl="0"/>
            <a:r>
              <a:rPr lang="ru-RU" sz="16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10. Медико-социальная поддержка</a:t>
            </a:r>
          </a:p>
          <a:p>
            <a:pPr lvl="0"/>
            <a:r>
              <a:rPr lang="ru-RU" sz="16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11. Психологическая поддержка</a:t>
            </a:r>
          </a:p>
          <a:p>
            <a:pPr lvl="0"/>
            <a:r>
              <a:rPr lang="ru-RU" sz="16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12. Административный</a:t>
            </a:r>
          </a:p>
          <a:p>
            <a:pPr lvl="0"/>
            <a:r>
              <a:rPr lang="ru-RU" sz="16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13. Оформление </a:t>
            </a:r>
            <a:r>
              <a:rPr lang="ru-RU" sz="1600" dirty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документов на </a:t>
            </a:r>
            <a:r>
              <a:rPr lang="ru-RU" sz="16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МСЭ</a:t>
            </a:r>
          </a:p>
          <a:p>
            <a:pPr lvl="0"/>
            <a:r>
              <a:rPr lang="ru-RU" sz="16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14. Выписка </a:t>
            </a:r>
            <a:r>
              <a:rPr lang="ru-RU" sz="1600" dirty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рецептов 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1057550" y="951646"/>
            <a:ext cx="4156708" cy="57476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2C4A6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Поводы обращения</a:t>
            </a:r>
            <a:endParaRPr lang="ru-RU" sz="2400" b="1" dirty="0">
              <a:solidFill>
                <a:srgbClr val="2C4A64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4" name="Стрелка вправо 23"/>
          <p:cNvSpPr/>
          <p:nvPr/>
        </p:nvSpPr>
        <p:spPr>
          <a:xfrm>
            <a:off x="5488855" y="1937205"/>
            <a:ext cx="2142849" cy="1441825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7906301" y="1763486"/>
            <a:ext cx="3166107" cy="185057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ГОБМП-1 =</a:t>
            </a:r>
          </a:p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ГОБМП</a:t>
            </a: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1057550" y="5890203"/>
            <a:ext cx="4156708" cy="71742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2C4A6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Услуги в ПМК</a:t>
            </a:r>
          </a:p>
          <a:p>
            <a:pPr algn="ctr"/>
            <a:r>
              <a:rPr lang="ru-RU" sz="1400" i="1" dirty="0" smtClean="0">
                <a:solidFill>
                  <a:srgbClr val="2C4A6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(место=передвижной </a:t>
            </a:r>
            <a:r>
              <a:rPr lang="ru-RU" sz="1400" i="1" dirty="0" err="1" smtClean="0">
                <a:solidFill>
                  <a:srgbClr val="2C4A6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мед.комплекс</a:t>
            </a:r>
            <a:r>
              <a:rPr lang="ru-RU" sz="1400" i="1" dirty="0" smtClean="0">
                <a:solidFill>
                  <a:srgbClr val="2C4A6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  <a:endParaRPr lang="ru-RU" sz="1400" i="1" dirty="0">
              <a:solidFill>
                <a:srgbClr val="2C4A64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8" name="Стрелка вправо 27"/>
          <p:cNvSpPr/>
          <p:nvPr/>
        </p:nvSpPr>
        <p:spPr>
          <a:xfrm>
            <a:off x="5390882" y="5744767"/>
            <a:ext cx="2142849" cy="1008295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7786555" y="5127171"/>
            <a:ext cx="3285853" cy="162589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ГОБМП-1 =</a:t>
            </a:r>
          </a:p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ГОБМП</a:t>
            </a:r>
          </a:p>
        </p:txBody>
      </p:sp>
    </p:spTree>
    <p:extLst>
      <p:ext uri="{BB962C8B-B14F-4D97-AF65-F5344CB8AC3E}">
        <p14:creationId xmlns:p14="http://schemas.microsoft.com/office/powerpoint/2010/main" xmlns="" val="1584162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662965"/>
            <a:ext cx="12192000" cy="6195035"/>
          </a:xfrm>
          <a:prstGeom prst="rect">
            <a:avLst/>
          </a:prstGeom>
          <a:solidFill>
            <a:srgbClr val="2C4A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0" y="-8273"/>
            <a:ext cx="12192000" cy="769945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1565189" y="88667"/>
            <a:ext cx="9061622" cy="576064"/>
          </a:xfrm>
        </p:spPr>
        <p:txBody>
          <a:bodyPr>
            <a:noAutofit/>
          </a:bodyPr>
          <a:lstStyle/>
          <a:p>
            <a:pPr algn="ctr"/>
            <a:r>
              <a:rPr lang="ru-RU" sz="235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ОПРЕДЕЛЕНИЕ ИСТОЧНИКА ФИНАНСИРОВАНИЯ В ЗАВИСИМОСТИ ОТ КРИТЕРИЕВ</a:t>
            </a:r>
            <a:endParaRPr lang="ru-RU" sz="235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057550" y="2150667"/>
            <a:ext cx="4156708" cy="29765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8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Заболевание -</a:t>
            </a:r>
          </a:p>
          <a:p>
            <a:pPr lvl="0" algn="ctr"/>
            <a:r>
              <a:rPr lang="ru-RU" sz="28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Стоматологическая помощь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1057550" y="1343881"/>
            <a:ext cx="4156708" cy="57476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2C4A6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Повод обращения</a:t>
            </a:r>
            <a:endParaRPr lang="ru-RU" sz="2400" b="1" dirty="0">
              <a:solidFill>
                <a:srgbClr val="2C4A64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4" name="Стрелка вправо 23"/>
          <p:cNvSpPr/>
          <p:nvPr/>
        </p:nvSpPr>
        <p:spPr>
          <a:xfrm>
            <a:off x="5558792" y="2546324"/>
            <a:ext cx="2142849" cy="1441825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8046176" y="1940254"/>
            <a:ext cx="3285853" cy="158671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u="sng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пилоте:</a:t>
            </a:r>
          </a:p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ГОБМП-2 </a:t>
            </a:r>
            <a:r>
              <a:rPr lang="ru-RU" sz="28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или ГОБМП-3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8046176" y="3760482"/>
            <a:ext cx="3285853" cy="145990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u="sng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2020 году:</a:t>
            </a:r>
            <a:endParaRPr lang="ru-RU" sz="2400" b="1" u="sng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ОСМС или платно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950177" y="5624028"/>
            <a:ext cx="3089908" cy="76706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2C4A6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ОТ ЧЕГО ЗАВИСИТ</a:t>
            </a:r>
            <a:endParaRPr lang="ru-RU" sz="2400" b="1" dirty="0">
              <a:solidFill>
                <a:srgbClr val="2C4A64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57550" y="5512909"/>
            <a:ext cx="814793" cy="959353"/>
          </a:xfrm>
          <a:prstGeom prst="rect">
            <a:avLst/>
          </a:prstGeom>
        </p:spPr>
      </p:pic>
      <p:sp>
        <p:nvSpPr>
          <p:cNvPr id="12" name="Стрелка вправо 11"/>
          <p:cNvSpPr/>
          <p:nvPr/>
        </p:nvSpPr>
        <p:spPr>
          <a:xfrm>
            <a:off x="5396326" y="5359191"/>
            <a:ext cx="2142849" cy="1296735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8046175" y="5434931"/>
            <a:ext cx="3285853" cy="120852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u="sng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СТАТУС ЗАСТРАХОВАННОСТИ</a:t>
            </a:r>
            <a:endParaRPr lang="ru-RU" sz="2800" b="1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95318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662965"/>
            <a:ext cx="12192000" cy="6195035"/>
          </a:xfrm>
          <a:prstGeom prst="rect">
            <a:avLst/>
          </a:prstGeom>
          <a:solidFill>
            <a:srgbClr val="2C4A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0" y="-8273"/>
            <a:ext cx="12192000" cy="769945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1565189" y="88667"/>
            <a:ext cx="9061622" cy="576064"/>
          </a:xfrm>
        </p:spPr>
        <p:txBody>
          <a:bodyPr>
            <a:noAutofit/>
          </a:bodyPr>
          <a:lstStyle/>
          <a:p>
            <a:pPr algn="ctr"/>
            <a:r>
              <a:rPr lang="ru-RU" sz="235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ОПРЕДЕЛЕНИЕ ИСТОЧНИКА ФИНАНСИРОВАНИЯ В ЗАВИСИМОСТИ ОТ КРИТЕРИЕВ</a:t>
            </a:r>
            <a:endParaRPr lang="ru-RU" sz="235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035248" y="1581954"/>
            <a:ext cx="4156708" cy="37260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Острое заболевание (состояние)/ Обострение хронического заболевания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Консультирование дистанционное по поводу заболевания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Медицинская реабилитация (3 этап)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Последствия травмы (АПО)</a:t>
            </a:r>
            <a:r>
              <a:rPr lang="ru-RU" sz="14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Обращение с профилактической целью (кроме скрининга)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Скрининг (</a:t>
            </a:r>
            <a:r>
              <a:rPr lang="ru-RU" sz="1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профосмотр</a:t>
            </a:r>
            <a:r>
              <a:rPr lang="ru-RU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Услуги по вопросам планирования семьи, безопасного прерывания беременности, охране </a:t>
            </a:r>
            <a:r>
              <a:rPr lang="ru-RU" sz="14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репродуктивного здоровья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Стоматологические услуги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Динамическое наблюдение с хроническими заболеваниями (в том числе ПУЗ)</a:t>
            </a:r>
            <a:endParaRPr lang="ru-RU" sz="1400" b="1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1012945" y="886681"/>
            <a:ext cx="4156708" cy="57476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2C4A6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Повод обращения</a:t>
            </a:r>
            <a:endParaRPr lang="ru-RU" sz="2400" b="1" dirty="0">
              <a:solidFill>
                <a:srgbClr val="2C4A64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4" name="Стрелка вправо 23"/>
          <p:cNvSpPr/>
          <p:nvPr/>
        </p:nvSpPr>
        <p:spPr>
          <a:xfrm>
            <a:off x="5558792" y="2546324"/>
            <a:ext cx="2142849" cy="1441825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8046176" y="1549961"/>
            <a:ext cx="3449138" cy="171734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u="sng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пилоте:</a:t>
            </a:r>
          </a:p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ГОБМП-1</a:t>
            </a:r>
          </a:p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ГОБМП-2 </a:t>
            </a:r>
            <a:r>
              <a:rPr lang="ru-RU" sz="28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или ГОБМП-3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8046176" y="3448248"/>
            <a:ext cx="3449138" cy="145990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u="sng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2020 году:</a:t>
            </a:r>
            <a:endParaRPr lang="ru-RU" sz="2400" b="1" u="sng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ГОБМП, ОСМС или платно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950177" y="5624028"/>
            <a:ext cx="3089908" cy="76706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2C4A6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ОТ ЧЕГО ЗАВИСИТ</a:t>
            </a:r>
            <a:endParaRPr lang="ru-RU" sz="2400" b="1" dirty="0">
              <a:solidFill>
                <a:srgbClr val="2C4A64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57550" y="5512909"/>
            <a:ext cx="814793" cy="959353"/>
          </a:xfrm>
          <a:prstGeom prst="rect">
            <a:avLst/>
          </a:prstGeom>
        </p:spPr>
      </p:pic>
      <p:sp>
        <p:nvSpPr>
          <p:cNvPr id="12" name="Стрелка вправо 11"/>
          <p:cNvSpPr/>
          <p:nvPr/>
        </p:nvSpPr>
        <p:spPr>
          <a:xfrm>
            <a:off x="5396326" y="5359191"/>
            <a:ext cx="2142849" cy="1296735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8012722" y="5356872"/>
            <a:ext cx="3482592" cy="120852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ctr">
              <a:buAutoNum type="arabicPeriod"/>
            </a:pPr>
            <a:r>
              <a:rPr lang="ru-RU" b="1" u="sng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ДИАГНОЗ</a:t>
            </a:r>
          </a:p>
          <a:p>
            <a:pPr marL="514350" indent="-514350" algn="ctr">
              <a:buAutoNum type="arabicPeriod"/>
            </a:pPr>
            <a:r>
              <a:rPr lang="ru-RU" b="1" u="sng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СТАТУС ЗАСТРАХОВАННОСТИ</a:t>
            </a:r>
            <a:endParaRPr lang="ru-RU" b="1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95318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C4A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0" y="-8273"/>
            <a:ext cx="12192000" cy="632741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ПОРЯДОК ПОЛУЧЕНИЯ НАПРАВЛЕНИЯ/УСЛУГИ ИЗ МИС В ИС «ЕДИНАЯ ПЛАТЕЖНАЯ СИСТЕМА»</a:t>
            </a:r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1603960" y="1463803"/>
            <a:ext cx="2332420" cy="8444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ОТПРАВЛЯЕТ В ИС «ЕПС»:</a:t>
            </a:r>
            <a:endParaRPr lang="ru-RU" sz="16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1581657" y="717470"/>
            <a:ext cx="2343571" cy="57476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2C4A6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МИС</a:t>
            </a:r>
            <a:endParaRPr lang="ru-RU" sz="2400" b="1" dirty="0">
              <a:solidFill>
                <a:srgbClr val="2C4A64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" name="Стрелка вправо 17"/>
          <p:cNvSpPr/>
          <p:nvPr/>
        </p:nvSpPr>
        <p:spPr>
          <a:xfrm>
            <a:off x="4795024" y="955900"/>
            <a:ext cx="3021981" cy="4508198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2C4A6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НАПРАВЛЕНИЕ</a:t>
            </a:r>
          </a:p>
          <a:p>
            <a:pPr algn="ctr"/>
            <a:r>
              <a:rPr lang="ru-RU" sz="2000" b="1" dirty="0" smtClean="0">
                <a:solidFill>
                  <a:srgbClr val="2C4A6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 КДУ</a:t>
            </a:r>
            <a:endParaRPr lang="ru-RU" sz="2000" b="1" dirty="0">
              <a:solidFill>
                <a:srgbClr val="2C4A64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8324430" y="750923"/>
            <a:ext cx="2343571" cy="57476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2C4A6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ИС «ЕПС»</a:t>
            </a:r>
            <a:endParaRPr lang="ru-RU" sz="2400" b="1" dirty="0">
              <a:solidFill>
                <a:srgbClr val="2C4A64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1577939" y="2430244"/>
            <a:ext cx="2343572" cy="65864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 ИДЕНТИФИКАТОР ПАЦИЕНТА</a:t>
            </a:r>
            <a:endParaRPr lang="ru-RU" sz="16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540768" y="3184810"/>
            <a:ext cx="2343572" cy="65864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 ПОВОД ОБРАЩЕНИЯ</a:t>
            </a:r>
            <a:endParaRPr lang="ru-RU" sz="16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1551919" y="3976547"/>
            <a:ext cx="2343572" cy="65864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 ДИАГНОЗ</a:t>
            </a:r>
            <a:endParaRPr lang="ru-RU" sz="16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1525900" y="4742264"/>
            <a:ext cx="2343572" cy="65864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 МЕСТО ОКАЗАНИЯ УСЛУГИ</a:t>
            </a:r>
            <a:endParaRPr lang="ru-RU" sz="16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8335580" y="1441499"/>
            <a:ext cx="2332420" cy="22978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 ОСУЩЕСТВЛЯЕТ ПРОВЕРКУ НА </a:t>
            </a:r>
            <a:r>
              <a:rPr lang="ru-RU" sz="16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СООТВЕТСТВИЕ</a:t>
            </a:r>
            <a:r>
              <a:rPr lang="ru-RU" sz="16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ВОЗРАСТА, ПОЛА ПАЦИЕНТА ПОВОДУ ОБРАЩЕНИЯ И МЕСТУ ОКАЗАНИЯ УСЛУГИ</a:t>
            </a:r>
            <a:endParaRPr lang="ru-RU" sz="16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8305841" y="3820429"/>
            <a:ext cx="2343572" cy="136860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 ОСУЩЕСТВЛЯЕТ ПРОВЕРКУ НА НАЛИЧИЕ ИНФОРМАЦИИ В РБиЖФВ </a:t>
            </a:r>
            <a:endParaRPr lang="ru-RU" sz="16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8290973" y="5344429"/>
            <a:ext cx="2343572" cy="136860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 ОСУЩЕСТВЛЯЕТ ПРОВЕРКУ НА НАЛИЧИЕ ИНФОРМАЦИИ В ЭРДБ </a:t>
            </a:r>
            <a:endParaRPr lang="ru-RU" sz="16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" name="Заголовок 1"/>
          <p:cNvSpPr txBox="1">
            <a:spLocks/>
          </p:cNvSpPr>
          <p:nvPr/>
        </p:nvSpPr>
        <p:spPr>
          <a:xfrm>
            <a:off x="1103970" y="5608216"/>
            <a:ext cx="5977054" cy="10668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000" i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800" b="1" i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ВАЖНО </a:t>
            </a:r>
            <a:r>
              <a:rPr lang="ru-RU" sz="1800" b="1" i="1" u="sng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ПОДДЕРЖИВАТЬ В АКУТАЛЬНОМ СОСТОЯНИИ </a:t>
            </a:r>
          </a:p>
          <a:p>
            <a:pPr algn="ctr"/>
            <a:r>
              <a:rPr lang="ru-RU" sz="1800" b="1" i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ИНФОРМАЦИЮ В МИС И ИС МЗ РК</a:t>
            </a:r>
            <a:endParaRPr lang="ru-RU" sz="1800" b="1" i="1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4" name="Рисунок 4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7268" y="5730046"/>
            <a:ext cx="760949" cy="634251"/>
          </a:xfrm>
          <a:prstGeom prst="rect">
            <a:avLst/>
          </a:prstGeom>
          <a:ln>
            <a:solidFill>
              <a:schemeClr val="accent1">
                <a:lumMod val="20000"/>
                <a:lumOff val="8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xmlns="" val="1272122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2C4A64"/>
        </a:solidFill>
        <a:ln>
          <a:noFill/>
        </a:ln>
      </a:spPr>
      <a:bodyPr rtlCol="0" anchor="ctr"/>
      <a:lstStyle>
        <a:defPPr algn="ctr"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3621</TotalTime>
  <Words>1816</Words>
  <Application>Microsoft Office PowerPoint</Application>
  <PresentationFormat>Произвольный</PresentationFormat>
  <Paragraphs>442</Paragraphs>
  <Slides>19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0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МЕДИЦИНСКАЯ ПОМОЩЬ</vt:lpstr>
      <vt:lpstr>МЕДИЦИНСКИЕ УСЛУГИ (УСЛУГИ ПМСП И КДП)</vt:lpstr>
      <vt:lpstr>Слайд 3</vt:lpstr>
      <vt:lpstr>Слайд 4</vt:lpstr>
      <vt:lpstr>Слайд 5</vt:lpstr>
      <vt:lpstr>ОПРЕДЕЛЕНИЕ ИСТОЧНИКА ФИНАНСИРОВАНИЯ В ЗАВИСИМОСТИ ОТ КРИТЕРИЕВ</vt:lpstr>
      <vt:lpstr>ОПРЕДЕЛЕНИЕ ИСТОЧНИКА ФИНАНСИРОВАНИЯ В ЗАВИСИМОСТИ ОТ КРИТЕРИЕВ</vt:lpstr>
      <vt:lpstr>ОПРЕДЕЛЕНИЕ ИСТОЧНИКА ФИНАНСИРОВАНИЯ В ЗАВИСИМОСТИ ОТ КРИТЕРИЕВ</vt:lpstr>
      <vt:lpstr>Слайд 9</vt:lpstr>
      <vt:lpstr>Слайд 10</vt:lpstr>
      <vt:lpstr>ИС «SAQTANDYRÝ» - ОПРЕДЕЛЕНИЕ СТАТУСА ЗАСТРАХОВАННОСТИ  </vt:lpstr>
      <vt:lpstr>ЛИЦА, ОСВОБОЖДЕННЫЕ ОТ УПЛАТЫ ВЗНОСОВ</vt:lpstr>
      <vt:lpstr>СХЕМА ДВИЖЕНИЯ ПЛАТЕЖЕЙ В СИСТЕМУ ОСМС: В ДЕТАЛЯХ</vt:lpstr>
      <vt:lpstr>Слайд 14</vt:lpstr>
      <vt:lpstr>Слайд 15</vt:lpstr>
      <vt:lpstr>Слайд 16</vt:lpstr>
      <vt:lpstr>Слайд 17</vt:lpstr>
      <vt:lpstr>Слайд 18</vt:lpstr>
      <vt:lpstr>Слайд 19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Магжан Бекмагамбетов</dc:creator>
  <cp:lastModifiedBy>User</cp:lastModifiedBy>
  <cp:revision>104</cp:revision>
  <cp:lastPrinted>2019-08-14T11:09:50Z</cp:lastPrinted>
  <dcterms:created xsi:type="dcterms:W3CDTF">2019-08-14T08:40:24Z</dcterms:created>
  <dcterms:modified xsi:type="dcterms:W3CDTF">2020-01-08T03:20:04Z</dcterms:modified>
</cp:coreProperties>
</file>