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5"/>
  </p:notesMasterIdLst>
  <p:sldIdLst>
    <p:sldId id="256" r:id="rId2"/>
    <p:sldId id="433" r:id="rId3"/>
    <p:sldId id="717" r:id="rId4"/>
    <p:sldId id="635" r:id="rId5"/>
    <p:sldId id="636" r:id="rId6"/>
    <p:sldId id="644" r:id="rId7"/>
    <p:sldId id="639" r:id="rId8"/>
    <p:sldId id="640" r:id="rId9"/>
    <p:sldId id="641" r:id="rId10"/>
    <p:sldId id="529" r:id="rId11"/>
    <p:sldId id="531" r:id="rId12"/>
    <p:sldId id="530" r:id="rId13"/>
    <p:sldId id="532" r:id="rId14"/>
    <p:sldId id="648" r:id="rId15"/>
    <p:sldId id="649" r:id="rId16"/>
    <p:sldId id="679" r:id="rId17"/>
    <p:sldId id="536" r:id="rId18"/>
    <p:sldId id="681" r:id="rId19"/>
    <p:sldId id="707" r:id="rId20"/>
    <p:sldId id="708" r:id="rId21"/>
    <p:sldId id="623" r:id="rId22"/>
    <p:sldId id="709" r:id="rId23"/>
    <p:sldId id="710" r:id="rId24"/>
    <p:sldId id="711" r:id="rId25"/>
    <p:sldId id="712" r:id="rId26"/>
    <p:sldId id="713" r:id="rId27"/>
    <p:sldId id="714" r:id="rId28"/>
    <p:sldId id="715" r:id="rId29"/>
    <p:sldId id="716" r:id="rId30"/>
    <p:sldId id="573" r:id="rId31"/>
    <p:sldId id="619" r:id="rId32"/>
    <p:sldId id="705" r:id="rId33"/>
    <p:sldId id="706" r:id="rId34"/>
    <p:sldId id="597" r:id="rId35"/>
    <p:sldId id="598" r:id="rId36"/>
    <p:sldId id="695" r:id="rId37"/>
    <p:sldId id="574" r:id="rId38"/>
    <p:sldId id="601" r:id="rId39"/>
    <p:sldId id="602" r:id="rId40"/>
    <p:sldId id="682" r:id="rId41"/>
    <p:sldId id="683" r:id="rId42"/>
    <p:sldId id="684" r:id="rId43"/>
    <p:sldId id="685" r:id="rId44"/>
    <p:sldId id="686" r:id="rId45"/>
    <p:sldId id="687" r:id="rId46"/>
    <p:sldId id="575" r:id="rId47"/>
    <p:sldId id="578" r:id="rId48"/>
    <p:sldId id="654" r:id="rId49"/>
    <p:sldId id="678" r:id="rId50"/>
    <p:sldId id="562" r:id="rId51"/>
    <p:sldId id="563" r:id="rId52"/>
    <p:sldId id="584" r:id="rId53"/>
    <p:sldId id="565" r:id="rId54"/>
    <p:sldId id="696" r:id="rId55"/>
    <p:sldId id="697" r:id="rId56"/>
    <p:sldId id="698" r:id="rId57"/>
    <p:sldId id="688" r:id="rId58"/>
    <p:sldId id="689" r:id="rId59"/>
    <p:sldId id="690" r:id="rId60"/>
    <p:sldId id="691" r:id="rId61"/>
    <p:sldId id="692" r:id="rId62"/>
    <p:sldId id="693" r:id="rId63"/>
    <p:sldId id="657" r:id="rId64"/>
    <p:sldId id="658" r:id="rId65"/>
    <p:sldId id="659" r:id="rId66"/>
    <p:sldId id="662" r:id="rId67"/>
    <p:sldId id="663" r:id="rId68"/>
    <p:sldId id="699" r:id="rId69"/>
    <p:sldId id="700" r:id="rId70"/>
    <p:sldId id="701" r:id="rId71"/>
    <p:sldId id="702" r:id="rId72"/>
    <p:sldId id="703" r:id="rId73"/>
    <p:sldId id="704" r:id="rId74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165"/>
    <a:srgbClr val="F4B183"/>
    <a:srgbClr val="70AD47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>
        <p:scale>
          <a:sx n="90" d="100"/>
          <a:sy n="90" d="100"/>
        </p:scale>
        <p:origin x="-108" y="-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://adilet.zan.kz/rus/docs/V1900018637#z17" TargetMode="Externa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://adilet.zan.kz/rus/docs/V1900018637#z17" TargetMode="External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EC320C-20F1-45CB-9D82-1EA7C6BA3BAC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DCDA055-BAD7-40F1-8EC9-A57F1344FE5B}">
      <dgm:prSet phldrT="[Текст]" custT="1"/>
      <dgm:spPr/>
      <dgm:t>
        <a:bodyPr/>
        <a:lstStyle/>
        <a:p>
          <a:r>
            <a: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Перечень</a:t>
          </a:r>
        </a:p>
      </dgm:t>
    </dgm:pt>
    <dgm:pt modelId="{722FF5A9-664F-4C95-9F85-782702F6DAD8}" type="parTrans" cxnId="{1B6D3BF8-1B32-4032-B647-49F0BD691EFF}">
      <dgm:prSet/>
      <dgm:spPr/>
      <dgm:t>
        <a:bodyPr/>
        <a:lstStyle/>
        <a:p>
          <a:endParaRPr lang="ru-RU"/>
        </a:p>
      </dgm:t>
    </dgm:pt>
    <dgm:pt modelId="{CC3B79D9-5EF9-4DD2-97D7-D467D2C8FE90}" type="sibTrans" cxnId="{1B6D3BF8-1B32-4032-B647-49F0BD691EFF}">
      <dgm:prSet/>
      <dgm:spPr/>
      <dgm:t>
        <a:bodyPr/>
        <a:lstStyle/>
        <a:p>
          <a:endParaRPr lang="ru-RU"/>
        </a:p>
      </dgm:t>
    </dgm:pt>
    <dgm:pt modelId="{759668D6-9682-4B58-9017-65D7854A2A85}">
      <dgm:prSet phldrT="[Текст]" custT="1"/>
      <dgm:spPr/>
      <dgm:t>
        <a:bodyPr/>
        <a:lstStyle/>
        <a:p>
          <a:r>
            <a: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от 28 декабря </a:t>
          </a:r>
          <a:r>
            <a:rPr lang="ru-RU" sz="24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rPr>
            <a:t>2016</a:t>
          </a:r>
          <a:r>
            <a: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года № 1112 «Об утверждении </a:t>
          </a:r>
          <a:r>
            <a: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видов </a:t>
          </a:r>
          <a:r>
            <a: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высокотехнологичных медицинских услуг»</a:t>
          </a:r>
        </a:p>
      </dgm:t>
    </dgm:pt>
    <dgm:pt modelId="{0D88927D-4D7C-4F93-B2FA-5BBB02F0DD22}" type="parTrans" cxnId="{FFA55478-1AD1-4895-9873-737EAD66FF43}">
      <dgm:prSet/>
      <dgm:spPr/>
      <dgm:t>
        <a:bodyPr/>
        <a:lstStyle/>
        <a:p>
          <a:endParaRPr lang="ru-RU"/>
        </a:p>
      </dgm:t>
    </dgm:pt>
    <dgm:pt modelId="{91365577-3EF2-4BA0-B1C8-86DEFDB7331E}" type="sibTrans" cxnId="{FFA55478-1AD1-4895-9873-737EAD66FF43}">
      <dgm:prSet/>
      <dgm:spPr/>
      <dgm:t>
        <a:bodyPr/>
        <a:lstStyle/>
        <a:p>
          <a:endParaRPr lang="ru-RU"/>
        </a:p>
      </dgm:t>
    </dgm:pt>
    <dgm:pt modelId="{8640F149-3881-4750-BF1D-2853D92C79B8}">
      <dgm:prSet phldrT="[Текст]" custT="1"/>
      <dgm:spPr/>
      <dgm:t>
        <a:bodyPr/>
        <a:lstStyle/>
        <a:p>
          <a:r>
            <a: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от 7 февраля 2017 № 12 «Об утверждении </a:t>
          </a:r>
          <a:r>
            <a: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правил предоставления</a:t>
          </a:r>
          <a:r>
            <a: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высокотехнологичных медицинских услуг» </a:t>
          </a:r>
        </a:p>
      </dgm:t>
    </dgm:pt>
    <dgm:pt modelId="{3BDB9679-EC26-4BD9-A39D-ED2601C5FB7A}" type="parTrans" cxnId="{0C9045AC-03AD-4E8C-9D13-7E1149784B97}">
      <dgm:prSet/>
      <dgm:spPr/>
      <dgm:t>
        <a:bodyPr/>
        <a:lstStyle/>
        <a:p>
          <a:endParaRPr lang="ru-RU"/>
        </a:p>
      </dgm:t>
    </dgm:pt>
    <dgm:pt modelId="{89BDAF2A-B44E-4645-A3A5-60C6E2611F39}" type="sibTrans" cxnId="{0C9045AC-03AD-4E8C-9D13-7E1149784B97}">
      <dgm:prSet/>
      <dgm:spPr/>
      <dgm:t>
        <a:bodyPr/>
        <a:lstStyle/>
        <a:p>
          <a:endParaRPr lang="ru-RU"/>
        </a:p>
      </dgm:t>
    </dgm:pt>
    <dgm:pt modelId="{7FDE96F6-24CB-4D53-9A20-5525ABD800AA}">
      <dgm:prSet phldrT="[Текст]" custT="1"/>
      <dgm:spPr/>
      <dgm:t>
        <a:bodyPr/>
        <a:lstStyle/>
        <a:p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ОСМС и ГОБМП</a:t>
          </a:r>
        </a:p>
      </dgm:t>
    </dgm:pt>
    <dgm:pt modelId="{3CB007EA-50E6-490B-ADFA-7C00F1821E80}" type="parTrans" cxnId="{7CF4926E-EBED-4964-A964-929D036D6D69}">
      <dgm:prSet/>
      <dgm:spPr/>
      <dgm:t>
        <a:bodyPr/>
        <a:lstStyle/>
        <a:p>
          <a:endParaRPr lang="ru-RU"/>
        </a:p>
      </dgm:t>
    </dgm:pt>
    <dgm:pt modelId="{3BACA41C-EA2A-452E-953F-0BFC84A3B95D}" type="sibTrans" cxnId="{7CF4926E-EBED-4964-A964-929D036D6D69}">
      <dgm:prSet/>
      <dgm:spPr/>
      <dgm:t>
        <a:bodyPr/>
        <a:lstStyle/>
        <a:p>
          <a:endParaRPr lang="ru-RU"/>
        </a:p>
      </dgm:t>
    </dgm:pt>
    <dgm:pt modelId="{D8187ED6-1A46-49A5-92A3-171B733FF129}">
      <dgm:prSet phldrT="[Текст]" custT="1"/>
      <dgm:spPr/>
      <dgm:t>
        <a:bodyPr/>
        <a:lstStyle/>
        <a:p>
          <a:r>
            <a: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ОСМС - Плановые технологии</a:t>
          </a:r>
        </a:p>
      </dgm:t>
    </dgm:pt>
    <dgm:pt modelId="{BCEB3DB7-CCD2-4A26-81E8-54FA5D133AE4}" type="parTrans" cxnId="{0F60F71C-A5C4-4FEA-95EB-27546E7CD4C3}">
      <dgm:prSet/>
      <dgm:spPr/>
      <dgm:t>
        <a:bodyPr/>
        <a:lstStyle/>
        <a:p>
          <a:endParaRPr lang="ru-RU"/>
        </a:p>
      </dgm:t>
    </dgm:pt>
    <dgm:pt modelId="{570DA6BD-82AD-4C2F-A34A-975AC3401D05}" type="sibTrans" cxnId="{0F60F71C-A5C4-4FEA-95EB-27546E7CD4C3}">
      <dgm:prSet/>
      <dgm:spPr/>
      <dgm:t>
        <a:bodyPr/>
        <a:lstStyle/>
        <a:p>
          <a:endParaRPr lang="ru-RU"/>
        </a:p>
      </dgm:t>
    </dgm:pt>
    <dgm:pt modelId="{F287175A-64ED-4469-B339-FB86EF8881B6}">
      <dgm:prSet phldrT="[Текст]" custT="1"/>
      <dgm:spPr/>
      <dgm:t>
        <a:bodyPr/>
        <a:lstStyle/>
        <a:p>
          <a:endParaRPr lang="ru-RU" sz="18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Кадровый состав и оснащение</a:t>
          </a:r>
        </a:p>
      </dgm:t>
    </dgm:pt>
    <dgm:pt modelId="{A43F9FF5-CEC0-444C-92BE-3220800F84E5}" type="sibTrans" cxnId="{C6C1183A-53CF-419A-BBC8-15D3B207CF0F}">
      <dgm:prSet/>
      <dgm:spPr/>
      <dgm:t>
        <a:bodyPr/>
        <a:lstStyle/>
        <a:p>
          <a:endParaRPr lang="ru-RU"/>
        </a:p>
      </dgm:t>
    </dgm:pt>
    <dgm:pt modelId="{1679859A-4EC0-4923-A31C-BB10B82726EE}" type="parTrans" cxnId="{C6C1183A-53CF-419A-BBC8-15D3B207CF0F}">
      <dgm:prSet/>
      <dgm:spPr/>
      <dgm:t>
        <a:bodyPr/>
        <a:lstStyle/>
        <a:p>
          <a:endParaRPr lang="ru-RU"/>
        </a:p>
      </dgm:t>
    </dgm:pt>
    <dgm:pt modelId="{71C19698-6389-4630-AAD0-4D4FC2FCEB0A}">
      <dgm:prSet phldrT="[Текст]" custT="1"/>
      <dgm:spPr/>
      <dgm:t>
        <a:bodyPr/>
        <a:lstStyle/>
        <a:p>
          <a:r>
            <a: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ГОБМП - экстренные технологии и плановые по СЗЗ и заболеваниям, поддающимся динамическому наблюдению - ГОБМП</a:t>
          </a:r>
        </a:p>
      </dgm:t>
    </dgm:pt>
    <dgm:pt modelId="{3B7B40CD-D92D-4369-9590-30FC204A18F5}" type="parTrans" cxnId="{B479E348-8132-422A-B79D-C10F346497EC}">
      <dgm:prSet/>
      <dgm:spPr/>
      <dgm:t>
        <a:bodyPr/>
        <a:lstStyle/>
        <a:p>
          <a:endParaRPr lang="ru-RU"/>
        </a:p>
      </dgm:t>
    </dgm:pt>
    <dgm:pt modelId="{B3E663A4-8411-4978-B9AC-B9E9B4A858D9}" type="sibTrans" cxnId="{B479E348-8132-422A-B79D-C10F346497EC}">
      <dgm:prSet/>
      <dgm:spPr/>
      <dgm:t>
        <a:bodyPr/>
        <a:lstStyle/>
        <a:p>
          <a:endParaRPr lang="ru-RU"/>
        </a:p>
      </dgm:t>
    </dgm:pt>
    <dgm:pt modelId="{F6E18888-C6D7-4E89-8A7B-E0472ABCA0DA}" type="pres">
      <dgm:prSet presAssocID="{56EC320C-20F1-45CB-9D82-1EA7C6BA3BA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84AF47-E895-42E1-B5CF-B862AC284CC9}" type="pres">
      <dgm:prSet presAssocID="{CDCDA055-BAD7-40F1-8EC9-A57F1344FE5B}" presName="composite" presStyleCnt="0"/>
      <dgm:spPr/>
    </dgm:pt>
    <dgm:pt modelId="{70FF6C55-C58C-4C4B-960E-793CD2D1D656}" type="pres">
      <dgm:prSet presAssocID="{CDCDA055-BAD7-40F1-8EC9-A57F1344FE5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4DBF82-5AFE-424B-9C48-471C8F428151}" type="pres">
      <dgm:prSet presAssocID="{CDCDA055-BAD7-40F1-8EC9-A57F1344FE5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CF874-B60E-4E90-B7EB-A349988377DA}" type="pres">
      <dgm:prSet presAssocID="{CC3B79D9-5EF9-4DD2-97D7-D467D2C8FE90}" presName="sp" presStyleCnt="0"/>
      <dgm:spPr/>
    </dgm:pt>
    <dgm:pt modelId="{8DEA1A69-7DE7-4A45-A43D-2D0284F895D7}" type="pres">
      <dgm:prSet presAssocID="{F287175A-64ED-4469-B339-FB86EF8881B6}" presName="composite" presStyleCnt="0"/>
      <dgm:spPr/>
    </dgm:pt>
    <dgm:pt modelId="{72B1CD2C-A26B-44BD-8D0E-0AFDB7F233F6}" type="pres">
      <dgm:prSet presAssocID="{F287175A-64ED-4469-B339-FB86EF8881B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6A6466-AF4A-4D27-B2E4-4662D85B679C}" type="pres">
      <dgm:prSet presAssocID="{F287175A-64ED-4469-B339-FB86EF8881B6}" presName="descendantText" presStyleLbl="alignAcc1" presStyleIdx="1" presStyleCnt="3" custLinFactNeighborX="0" custLinFactNeighborY="-8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67D591-6C7F-4F98-8C14-BC4341CE20C8}" type="pres">
      <dgm:prSet presAssocID="{A43F9FF5-CEC0-444C-92BE-3220800F84E5}" presName="sp" presStyleCnt="0"/>
      <dgm:spPr/>
    </dgm:pt>
    <dgm:pt modelId="{80394B04-8877-45C3-BC1E-CF8995340D78}" type="pres">
      <dgm:prSet presAssocID="{7FDE96F6-24CB-4D53-9A20-5525ABD800AA}" presName="composite" presStyleCnt="0"/>
      <dgm:spPr/>
    </dgm:pt>
    <dgm:pt modelId="{60CFE41F-5D96-4682-955D-9EC33E43EC49}" type="pres">
      <dgm:prSet presAssocID="{7FDE96F6-24CB-4D53-9A20-5525ABD800A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F8C6D5-0E1A-49A8-A76F-B836CA7CEB25}" type="pres">
      <dgm:prSet presAssocID="{7FDE96F6-24CB-4D53-9A20-5525ABD800AA}" presName="descendantText" presStyleLbl="alignAcc1" presStyleIdx="2" presStyleCnt="3" custScaleY="170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541875-5E1E-4E8C-A566-53CFE6B27F33}" type="presOf" srcId="{D8187ED6-1A46-49A5-92A3-171B733FF129}" destId="{C2F8C6D5-0E1A-49A8-A76F-B836CA7CEB25}" srcOrd="0" destOrd="0" presId="urn:microsoft.com/office/officeart/2005/8/layout/chevron2"/>
    <dgm:cxn modelId="{656A5F24-7E64-419F-A2E2-AB1F54CF6019}" type="presOf" srcId="{F287175A-64ED-4469-B339-FB86EF8881B6}" destId="{72B1CD2C-A26B-44BD-8D0E-0AFDB7F233F6}" srcOrd="0" destOrd="0" presId="urn:microsoft.com/office/officeart/2005/8/layout/chevron2"/>
    <dgm:cxn modelId="{0C9045AC-03AD-4E8C-9D13-7E1149784B97}" srcId="{F287175A-64ED-4469-B339-FB86EF8881B6}" destId="{8640F149-3881-4750-BF1D-2853D92C79B8}" srcOrd="0" destOrd="0" parTransId="{3BDB9679-EC26-4BD9-A39D-ED2601C5FB7A}" sibTransId="{89BDAF2A-B44E-4645-A3A5-60C6E2611F39}"/>
    <dgm:cxn modelId="{C6C1183A-53CF-419A-BBC8-15D3B207CF0F}" srcId="{56EC320C-20F1-45CB-9D82-1EA7C6BA3BAC}" destId="{F287175A-64ED-4469-B339-FB86EF8881B6}" srcOrd="1" destOrd="0" parTransId="{1679859A-4EC0-4923-A31C-BB10B82726EE}" sibTransId="{A43F9FF5-CEC0-444C-92BE-3220800F84E5}"/>
    <dgm:cxn modelId="{7CF4926E-EBED-4964-A964-929D036D6D69}" srcId="{56EC320C-20F1-45CB-9D82-1EA7C6BA3BAC}" destId="{7FDE96F6-24CB-4D53-9A20-5525ABD800AA}" srcOrd="2" destOrd="0" parTransId="{3CB007EA-50E6-490B-ADFA-7C00F1821E80}" sibTransId="{3BACA41C-EA2A-452E-953F-0BFC84A3B95D}"/>
    <dgm:cxn modelId="{91CA5B94-D3CC-4783-B6CB-DEE0A9D3AA39}" type="presOf" srcId="{CDCDA055-BAD7-40F1-8EC9-A57F1344FE5B}" destId="{70FF6C55-C58C-4C4B-960E-793CD2D1D656}" srcOrd="0" destOrd="0" presId="urn:microsoft.com/office/officeart/2005/8/layout/chevron2"/>
    <dgm:cxn modelId="{B0B68176-DC2E-4236-B2E6-F1D232147AB7}" type="presOf" srcId="{71C19698-6389-4630-AAD0-4D4FC2FCEB0A}" destId="{C2F8C6D5-0E1A-49A8-A76F-B836CA7CEB25}" srcOrd="0" destOrd="1" presId="urn:microsoft.com/office/officeart/2005/8/layout/chevron2"/>
    <dgm:cxn modelId="{B6E609A0-F5DE-42EC-B2FF-4AD83378BD79}" type="presOf" srcId="{7FDE96F6-24CB-4D53-9A20-5525ABD800AA}" destId="{60CFE41F-5D96-4682-955D-9EC33E43EC49}" srcOrd="0" destOrd="0" presId="urn:microsoft.com/office/officeart/2005/8/layout/chevron2"/>
    <dgm:cxn modelId="{FFA55478-1AD1-4895-9873-737EAD66FF43}" srcId="{CDCDA055-BAD7-40F1-8EC9-A57F1344FE5B}" destId="{759668D6-9682-4B58-9017-65D7854A2A85}" srcOrd="0" destOrd="0" parTransId="{0D88927D-4D7C-4F93-B2FA-5BBB02F0DD22}" sibTransId="{91365577-3EF2-4BA0-B1C8-86DEFDB7331E}"/>
    <dgm:cxn modelId="{1B6D3BF8-1B32-4032-B647-49F0BD691EFF}" srcId="{56EC320C-20F1-45CB-9D82-1EA7C6BA3BAC}" destId="{CDCDA055-BAD7-40F1-8EC9-A57F1344FE5B}" srcOrd="0" destOrd="0" parTransId="{722FF5A9-664F-4C95-9F85-782702F6DAD8}" sibTransId="{CC3B79D9-5EF9-4DD2-97D7-D467D2C8FE90}"/>
    <dgm:cxn modelId="{B479E348-8132-422A-B79D-C10F346497EC}" srcId="{7FDE96F6-24CB-4D53-9A20-5525ABD800AA}" destId="{71C19698-6389-4630-AAD0-4D4FC2FCEB0A}" srcOrd="1" destOrd="0" parTransId="{3B7B40CD-D92D-4369-9590-30FC204A18F5}" sibTransId="{B3E663A4-8411-4978-B9AC-B9E9B4A858D9}"/>
    <dgm:cxn modelId="{90706F78-9333-4D69-9D15-4E18AAE64945}" type="presOf" srcId="{8640F149-3881-4750-BF1D-2853D92C79B8}" destId="{1D6A6466-AF4A-4D27-B2E4-4662D85B679C}" srcOrd="0" destOrd="0" presId="urn:microsoft.com/office/officeart/2005/8/layout/chevron2"/>
    <dgm:cxn modelId="{DDF1976C-D5F6-4127-AB08-A691E7DE1336}" type="presOf" srcId="{759668D6-9682-4B58-9017-65D7854A2A85}" destId="{DF4DBF82-5AFE-424B-9C48-471C8F428151}" srcOrd="0" destOrd="0" presId="urn:microsoft.com/office/officeart/2005/8/layout/chevron2"/>
    <dgm:cxn modelId="{25809588-D9FF-43CF-B815-69C6264708E8}" type="presOf" srcId="{56EC320C-20F1-45CB-9D82-1EA7C6BA3BAC}" destId="{F6E18888-C6D7-4E89-8A7B-E0472ABCA0DA}" srcOrd="0" destOrd="0" presId="urn:microsoft.com/office/officeart/2005/8/layout/chevron2"/>
    <dgm:cxn modelId="{0F60F71C-A5C4-4FEA-95EB-27546E7CD4C3}" srcId="{7FDE96F6-24CB-4D53-9A20-5525ABD800AA}" destId="{D8187ED6-1A46-49A5-92A3-171B733FF129}" srcOrd="0" destOrd="0" parTransId="{BCEB3DB7-CCD2-4A26-81E8-54FA5D133AE4}" sibTransId="{570DA6BD-82AD-4C2F-A34A-975AC3401D05}"/>
    <dgm:cxn modelId="{B810BBA7-B6FB-46F0-88D3-3EA09DFDD22D}" type="presParOf" srcId="{F6E18888-C6D7-4E89-8A7B-E0472ABCA0DA}" destId="{4984AF47-E895-42E1-B5CF-B862AC284CC9}" srcOrd="0" destOrd="0" presId="urn:microsoft.com/office/officeart/2005/8/layout/chevron2"/>
    <dgm:cxn modelId="{BA63FBFE-40B2-4D06-B97C-AB0E2A0C4C71}" type="presParOf" srcId="{4984AF47-E895-42E1-B5CF-B862AC284CC9}" destId="{70FF6C55-C58C-4C4B-960E-793CD2D1D656}" srcOrd="0" destOrd="0" presId="urn:microsoft.com/office/officeart/2005/8/layout/chevron2"/>
    <dgm:cxn modelId="{EF620042-707D-4FC5-8163-868F47A59F34}" type="presParOf" srcId="{4984AF47-E895-42E1-B5CF-B862AC284CC9}" destId="{DF4DBF82-5AFE-424B-9C48-471C8F428151}" srcOrd="1" destOrd="0" presId="urn:microsoft.com/office/officeart/2005/8/layout/chevron2"/>
    <dgm:cxn modelId="{62F4D0BA-0D55-4369-BC8E-6AE32CFD8F2B}" type="presParOf" srcId="{F6E18888-C6D7-4E89-8A7B-E0472ABCA0DA}" destId="{823CF874-B60E-4E90-B7EB-A349988377DA}" srcOrd="1" destOrd="0" presId="urn:microsoft.com/office/officeart/2005/8/layout/chevron2"/>
    <dgm:cxn modelId="{75E68DB9-B5B7-43EE-878D-AEAC497368B8}" type="presParOf" srcId="{F6E18888-C6D7-4E89-8A7B-E0472ABCA0DA}" destId="{8DEA1A69-7DE7-4A45-A43D-2D0284F895D7}" srcOrd="2" destOrd="0" presId="urn:microsoft.com/office/officeart/2005/8/layout/chevron2"/>
    <dgm:cxn modelId="{495591BF-DB60-4927-9DB7-ECE9608850DF}" type="presParOf" srcId="{8DEA1A69-7DE7-4A45-A43D-2D0284F895D7}" destId="{72B1CD2C-A26B-44BD-8D0E-0AFDB7F233F6}" srcOrd="0" destOrd="0" presId="urn:microsoft.com/office/officeart/2005/8/layout/chevron2"/>
    <dgm:cxn modelId="{A0F17F9D-2F10-4C43-8F87-54A311A1BA48}" type="presParOf" srcId="{8DEA1A69-7DE7-4A45-A43D-2D0284F895D7}" destId="{1D6A6466-AF4A-4D27-B2E4-4662D85B679C}" srcOrd="1" destOrd="0" presId="urn:microsoft.com/office/officeart/2005/8/layout/chevron2"/>
    <dgm:cxn modelId="{A1640759-8794-418D-8969-53BF883AED40}" type="presParOf" srcId="{F6E18888-C6D7-4E89-8A7B-E0472ABCA0DA}" destId="{AB67D591-6C7F-4F98-8C14-BC4341CE20C8}" srcOrd="3" destOrd="0" presId="urn:microsoft.com/office/officeart/2005/8/layout/chevron2"/>
    <dgm:cxn modelId="{E6C6EFD9-C011-45B4-A476-53EA3CDC3D21}" type="presParOf" srcId="{F6E18888-C6D7-4E89-8A7B-E0472ABCA0DA}" destId="{80394B04-8877-45C3-BC1E-CF8995340D78}" srcOrd="4" destOrd="0" presId="urn:microsoft.com/office/officeart/2005/8/layout/chevron2"/>
    <dgm:cxn modelId="{6F08CC8F-53E5-4984-90AE-71A61B37C179}" type="presParOf" srcId="{80394B04-8877-45C3-BC1E-CF8995340D78}" destId="{60CFE41F-5D96-4682-955D-9EC33E43EC49}" srcOrd="0" destOrd="0" presId="urn:microsoft.com/office/officeart/2005/8/layout/chevron2"/>
    <dgm:cxn modelId="{2E797F73-0A7A-49C4-AC26-BD838BC57696}" type="presParOf" srcId="{80394B04-8877-45C3-BC1E-CF8995340D78}" destId="{C2F8C6D5-0E1A-49A8-A76F-B836CA7CEB2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8BF6BDE-9BC4-4BF7-8EBF-60BBDEF5E39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6B8EDA1D-56F1-42F7-ABAB-7A2CB87C9814}">
      <dgm:prSet phldrT="[Текст]" custT="1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pPr marL="0"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- Приказ Министра здравоохранения и социального развития РК от 29 сентября 2015 года №761 </a:t>
          </a:r>
          <a:r>
            <a:rPr lang="ru-RU" sz="2400" b="1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«Об утверждении Правил оказания стационарной помощи»</a:t>
          </a:r>
          <a:r>
            <a:rPr lang="ru-RU" sz="2400" b="0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;</a:t>
          </a:r>
        </a:p>
        <a:p>
          <a:pPr marL="0"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0" kern="1200" dirty="0">
            <a:solidFill>
              <a:srgbClr val="002060"/>
            </a:solidFill>
            <a:latin typeface="+mn-lt"/>
            <a:ea typeface="+mn-ea"/>
            <a:cs typeface="Arial" panose="020B0604020202020204" pitchFamily="34" charset="0"/>
          </a:endParaRPr>
        </a:p>
        <a:p>
          <a:pPr marL="0"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- В соответствии с подпунктом 6) пункта 1 статьи 7 Кодекса РК от 18 сентября 2009 года «О здоровье народа и системе здравоохранения» разработан </a:t>
          </a:r>
          <a:r>
            <a:rPr lang="ru-RU" sz="2400" b="1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Стандарт организации оказания </a:t>
          </a:r>
          <a:r>
            <a:rPr lang="kk-KZ" sz="2400" b="1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медицинской </a:t>
          </a:r>
          <a:r>
            <a:rPr lang="ru-RU" sz="2400" b="1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 помощи при</a:t>
          </a:r>
          <a:r>
            <a:rPr lang="kk-KZ" sz="2400" b="1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 инфекционных  заболеваниях в </a:t>
          </a:r>
          <a:r>
            <a:rPr lang="ru-RU" sz="2400" b="1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РК </a:t>
          </a:r>
          <a:r>
            <a:rPr lang="ru-RU" sz="2400" b="0" kern="1200" dirty="0">
              <a:solidFill>
                <a:srgbClr val="002060"/>
              </a:solidFill>
              <a:latin typeface="+mn-lt"/>
              <a:ea typeface="+mn-ea"/>
              <a:cs typeface="Arial" panose="020B0604020202020204" pitchFamily="34" charset="0"/>
            </a:rPr>
            <a:t>(в настоящее время проект находится на согласовании в структурных подразделениях МЗ РК).</a:t>
          </a:r>
        </a:p>
        <a:p>
          <a:pPr marL="0"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0" kern="1200" dirty="0">
            <a:solidFill>
              <a:srgbClr val="002060"/>
            </a:solidFill>
            <a:latin typeface="+mn-lt"/>
            <a:ea typeface="+mn-ea"/>
            <a:cs typeface="Arial" panose="020B0604020202020204" pitchFamily="34" charset="0"/>
          </a:endParaRPr>
        </a:p>
      </dgm:t>
    </dgm:pt>
    <dgm:pt modelId="{CEE0A8D6-9131-4A3E-98FC-87F5CECCB5A8}" type="sibTrans" cxnId="{BD390483-7CE7-41E6-B372-6056280CBCE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78B742-20A4-4E71-AA05-B26C386BABA4}" type="parTrans" cxnId="{BD390483-7CE7-41E6-B372-6056280CBCE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AD0AF3-52B6-44FF-BB5C-2192614DE748}" type="pres">
      <dgm:prSet presAssocID="{A8BF6BDE-9BC4-4BF7-8EBF-60BBDEF5E393}" presName="outerComposite" presStyleCnt="0">
        <dgm:presLayoutVars>
          <dgm:chMax val="5"/>
          <dgm:dir/>
          <dgm:resizeHandles val="exact"/>
        </dgm:presLayoutVars>
      </dgm:prSet>
      <dgm:spPr/>
    </dgm:pt>
    <dgm:pt modelId="{A0216E71-460C-4714-9300-091FAFDD462C}" type="pres">
      <dgm:prSet presAssocID="{A8BF6BDE-9BC4-4BF7-8EBF-60BBDEF5E393}" presName="dummyMaxCanvas" presStyleCnt="0">
        <dgm:presLayoutVars/>
      </dgm:prSet>
      <dgm:spPr/>
    </dgm:pt>
    <dgm:pt modelId="{23882135-9562-4632-999A-6F0451E841DB}" type="pres">
      <dgm:prSet presAssocID="{A8BF6BDE-9BC4-4BF7-8EBF-60BBDEF5E393}" presName="OneNode_1" presStyleLbl="node1" presStyleIdx="0" presStyleCnt="1" custScale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390483-7CE7-41E6-B372-6056280CBCEF}" srcId="{A8BF6BDE-9BC4-4BF7-8EBF-60BBDEF5E393}" destId="{6B8EDA1D-56F1-42F7-ABAB-7A2CB87C9814}" srcOrd="0" destOrd="0" parTransId="{0278B742-20A4-4E71-AA05-B26C386BABA4}" sibTransId="{CEE0A8D6-9131-4A3E-98FC-87F5CECCB5A8}"/>
    <dgm:cxn modelId="{DDE051A7-157C-4079-A47F-469FD4FE7422}" type="presOf" srcId="{6B8EDA1D-56F1-42F7-ABAB-7A2CB87C9814}" destId="{23882135-9562-4632-999A-6F0451E841DB}" srcOrd="0" destOrd="0" presId="urn:microsoft.com/office/officeart/2005/8/layout/vProcess5"/>
    <dgm:cxn modelId="{8D9D0B2E-8F46-4218-8E8F-81F8313EF7C7}" type="presOf" srcId="{A8BF6BDE-9BC4-4BF7-8EBF-60BBDEF5E393}" destId="{48AD0AF3-52B6-44FF-BB5C-2192614DE748}" srcOrd="0" destOrd="0" presId="urn:microsoft.com/office/officeart/2005/8/layout/vProcess5"/>
    <dgm:cxn modelId="{D7EF761D-359C-4475-BC1E-0C7F59BA1A8A}" type="presParOf" srcId="{48AD0AF3-52B6-44FF-BB5C-2192614DE748}" destId="{A0216E71-460C-4714-9300-091FAFDD462C}" srcOrd="0" destOrd="0" presId="urn:microsoft.com/office/officeart/2005/8/layout/vProcess5"/>
    <dgm:cxn modelId="{9145D065-1D0B-4EE2-9288-B6603EADAAC7}" type="presParOf" srcId="{48AD0AF3-52B6-44FF-BB5C-2192614DE748}" destId="{23882135-9562-4632-999A-6F0451E841DB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AF13B8F-E71C-4DC2-93D6-EB3A41FA9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841274-7B1E-4151-98D0-DCDE83AA007B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dirty="0">
              <a:solidFill>
                <a:schemeClr val="bg1"/>
              </a:solidFill>
              <a:latin typeface="+mn-lt"/>
              <a:cs typeface="Arial" panose="020B0604020202020204" pitchFamily="34" charset="0"/>
            </a:rPr>
            <a:t>Количество умерших в стационарах</a:t>
          </a:r>
        </a:p>
      </dgm:t>
    </dgm:pt>
    <dgm:pt modelId="{FDA18A2E-979C-4D4D-98FD-CE307FBB021A}" type="parTrans" cxnId="{3CE7FC0F-F2CA-41DE-96F0-FF6A4A4DEAD3}">
      <dgm:prSet/>
      <dgm:spPr/>
      <dgm:t>
        <a:bodyPr/>
        <a:lstStyle/>
        <a:p>
          <a:endParaRPr lang="ru-RU" sz="2000">
            <a:latin typeface="+mn-lt"/>
          </a:endParaRPr>
        </a:p>
      </dgm:t>
    </dgm:pt>
    <dgm:pt modelId="{31EDE55B-0D6F-4A65-B57D-ECF9FD826BE3}" type="sibTrans" cxnId="{3CE7FC0F-F2CA-41DE-96F0-FF6A4A4DEAD3}">
      <dgm:prSet/>
      <dgm:spPr/>
      <dgm:t>
        <a:bodyPr/>
        <a:lstStyle/>
        <a:p>
          <a:endParaRPr lang="ru-RU" sz="2000">
            <a:latin typeface="+mn-lt"/>
          </a:endParaRPr>
        </a:p>
      </dgm:t>
    </dgm:pt>
    <dgm:pt modelId="{28299492-7137-4112-BF69-0FA9B47FA68A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dirty="0">
              <a:solidFill>
                <a:schemeClr val="bg1"/>
              </a:solidFill>
              <a:latin typeface="+mn-lt"/>
              <a:cs typeface="Arial" panose="020B0604020202020204" pitchFamily="34" charset="0"/>
            </a:rPr>
            <a:t>Данные по общему числу вскрытий в патологоанатомических бюро </a:t>
          </a:r>
        </a:p>
        <a:p>
          <a:pPr algn="just"/>
          <a:r>
            <a:rPr lang="ru-RU" sz="2000" dirty="0">
              <a:solidFill>
                <a:schemeClr val="bg1"/>
              </a:solidFill>
              <a:latin typeface="+mn-lt"/>
              <a:cs typeface="Arial" panose="020B0604020202020204" pitchFamily="34" charset="0"/>
            </a:rPr>
            <a:t>Данные о деятельности патологоанатомических отделений </a:t>
          </a:r>
        </a:p>
      </dgm:t>
    </dgm:pt>
    <dgm:pt modelId="{659678C2-D35D-4032-BA2C-97723331FAF7}" type="parTrans" cxnId="{2342D7E7-E2CD-49D0-BE84-5BC001679F14}">
      <dgm:prSet/>
      <dgm:spPr/>
      <dgm:t>
        <a:bodyPr/>
        <a:lstStyle/>
        <a:p>
          <a:endParaRPr lang="ru-RU" sz="2000">
            <a:latin typeface="+mn-lt"/>
          </a:endParaRPr>
        </a:p>
      </dgm:t>
    </dgm:pt>
    <dgm:pt modelId="{EBCD590E-B4AE-4CE5-B6C9-932EE3865ADB}" type="sibTrans" cxnId="{2342D7E7-E2CD-49D0-BE84-5BC001679F14}">
      <dgm:prSet/>
      <dgm:spPr/>
      <dgm:t>
        <a:bodyPr/>
        <a:lstStyle/>
        <a:p>
          <a:endParaRPr lang="ru-RU" sz="2000">
            <a:latin typeface="+mn-lt"/>
          </a:endParaRPr>
        </a:p>
      </dgm:t>
    </dgm:pt>
    <dgm:pt modelId="{B86F2FC6-020C-4183-8615-7DAC89AC4419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dirty="0">
              <a:solidFill>
                <a:schemeClr val="bg1"/>
              </a:solidFill>
              <a:latin typeface="+mn-lt"/>
              <a:cs typeface="Arial" panose="020B0604020202020204" pitchFamily="34" charset="0"/>
            </a:rPr>
            <a:t>Дифференцированные тарифы</a:t>
          </a:r>
        </a:p>
      </dgm:t>
    </dgm:pt>
    <dgm:pt modelId="{7F172804-3A6F-44E8-90B7-63754D6694D5}" type="parTrans" cxnId="{6E3D4DCE-8728-42D3-A3F2-869254F3D895}">
      <dgm:prSet/>
      <dgm:spPr/>
      <dgm:t>
        <a:bodyPr/>
        <a:lstStyle/>
        <a:p>
          <a:endParaRPr lang="ru-RU" sz="2000">
            <a:latin typeface="+mn-lt"/>
          </a:endParaRPr>
        </a:p>
      </dgm:t>
    </dgm:pt>
    <dgm:pt modelId="{32E519E6-C0B3-445B-BD94-F488D6452788}" type="sibTrans" cxnId="{6E3D4DCE-8728-42D3-A3F2-869254F3D895}">
      <dgm:prSet/>
      <dgm:spPr/>
      <dgm:t>
        <a:bodyPr/>
        <a:lstStyle/>
        <a:p>
          <a:endParaRPr lang="ru-RU" sz="2000">
            <a:latin typeface="+mn-lt"/>
          </a:endParaRPr>
        </a:p>
      </dgm:t>
    </dgm:pt>
    <dgm:pt modelId="{F10DFC29-63D5-4959-9D33-CD34F961A4FE}" type="pres">
      <dgm:prSet presAssocID="{EAF13B8F-E71C-4DC2-93D6-EB3A41FA93C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1C2EBD8-07FA-407B-AC54-F639B6F60B3F}" type="pres">
      <dgm:prSet presAssocID="{EAF13B8F-E71C-4DC2-93D6-EB3A41FA93C4}" presName="Name1" presStyleCnt="0"/>
      <dgm:spPr/>
    </dgm:pt>
    <dgm:pt modelId="{F6C90738-8AAB-4870-802D-96FEC62E0A82}" type="pres">
      <dgm:prSet presAssocID="{EAF13B8F-E71C-4DC2-93D6-EB3A41FA93C4}" presName="cycle" presStyleCnt="0"/>
      <dgm:spPr/>
    </dgm:pt>
    <dgm:pt modelId="{F6E95190-A8A2-47E2-8AEC-62AEA91A2D94}" type="pres">
      <dgm:prSet presAssocID="{EAF13B8F-E71C-4DC2-93D6-EB3A41FA93C4}" presName="srcNode" presStyleLbl="node1" presStyleIdx="0" presStyleCnt="3"/>
      <dgm:spPr/>
    </dgm:pt>
    <dgm:pt modelId="{500FDD8B-4002-4AB0-8E9A-F4496E411B83}" type="pres">
      <dgm:prSet presAssocID="{EAF13B8F-E71C-4DC2-93D6-EB3A41FA93C4}" presName="conn" presStyleLbl="parChTrans1D2" presStyleIdx="0" presStyleCnt="1"/>
      <dgm:spPr/>
      <dgm:t>
        <a:bodyPr/>
        <a:lstStyle/>
        <a:p>
          <a:endParaRPr lang="ru-RU"/>
        </a:p>
      </dgm:t>
    </dgm:pt>
    <dgm:pt modelId="{D5A2F695-FF4C-4CAB-9850-F744995CCD18}" type="pres">
      <dgm:prSet presAssocID="{EAF13B8F-E71C-4DC2-93D6-EB3A41FA93C4}" presName="extraNode" presStyleLbl="node1" presStyleIdx="0" presStyleCnt="3"/>
      <dgm:spPr/>
    </dgm:pt>
    <dgm:pt modelId="{82E4875E-6298-4562-9DCA-8A516DD64671}" type="pres">
      <dgm:prSet presAssocID="{EAF13B8F-E71C-4DC2-93D6-EB3A41FA93C4}" presName="dstNode" presStyleLbl="node1" presStyleIdx="0" presStyleCnt="3"/>
      <dgm:spPr/>
    </dgm:pt>
    <dgm:pt modelId="{ABDEEE78-9086-42CE-8914-8EA91623E50D}" type="pres">
      <dgm:prSet presAssocID="{D8841274-7B1E-4151-98D0-DCDE83AA007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358A1-0A9F-4814-934C-6615E17B0695}" type="pres">
      <dgm:prSet presAssocID="{D8841274-7B1E-4151-98D0-DCDE83AA007B}" presName="accent_1" presStyleCnt="0"/>
      <dgm:spPr/>
    </dgm:pt>
    <dgm:pt modelId="{20B1B65C-DB43-4A4D-B40F-9A75D3A658A2}" type="pres">
      <dgm:prSet presAssocID="{D8841274-7B1E-4151-98D0-DCDE83AA007B}" presName="accentRepeatNode" presStyleLbl="solidFgAcc1" presStyleIdx="0" presStyleCnt="3"/>
      <dgm:spPr/>
    </dgm:pt>
    <dgm:pt modelId="{26A08718-36D4-4751-A462-08FCA2091FDE}" type="pres">
      <dgm:prSet presAssocID="{28299492-7137-4112-BF69-0FA9B47FA68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3F9A9-3255-4F85-9E4E-A97647400622}" type="pres">
      <dgm:prSet presAssocID="{28299492-7137-4112-BF69-0FA9B47FA68A}" presName="accent_2" presStyleCnt="0"/>
      <dgm:spPr/>
    </dgm:pt>
    <dgm:pt modelId="{07EE0DFB-4C8D-4635-BD57-4FD5679D4AB7}" type="pres">
      <dgm:prSet presAssocID="{28299492-7137-4112-BF69-0FA9B47FA68A}" presName="accentRepeatNode" presStyleLbl="solidFgAcc1" presStyleIdx="1" presStyleCnt="3"/>
      <dgm:spPr/>
    </dgm:pt>
    <dgm:pt modelId="{A38B76B1-C816-4D48-8D49-6AC0B80826C0}" type="pres">
      <dgm:prSet presAssocID="{B86F2FC6-020C-4183-8615-7DAC89AC4419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C7F25D-632A-4797-9EC5-754F52293D7D}" type="pres">
      <dgm:prSet presAssocID="{B86F2FC6-020C-4183-8615-7DAC89AC4419}" presName="accent_3" presStyleCnt="0"/>
      <dgm:spPr/>
    </dgm:pt>
    <dgm:pt modelId="{7F244DBC-FD9F-429F-B897-B97862600902}" type="pres">
      <dgm:prSet presAssocID="{B86F2FC6-020C-4183-8615-7DAC89AC4419}" presName="accentRepeatNode" presStyleLbl="solidFgAcc1" presStyleIdx="2" presStyleCnt="3"/>
      <dgm:spPr/>
    </dgm:pt>
  </dgm:ptLst>
  <dgm:cxnLst>
    <dgm:cxn modelId="{2342D7E7-E2CD-49D0-BE84-5BC001679F14}" srcId="{EAF13B8F-E71C-4DC2-93D6-EB3A41FA93C4}" destId="{28299492-7137-4112-BF69-0FA9B47FA68A}" srcOrd="1" destOrd="0" parTransId="{659678C2-D35D-4032-BA2C-97723331FAF7}" sibTransId="{EBCD590E-B4AE-4CE5-B6C9-932EE3865ADB}"/>
    <dgm:cxn modelId="{ED7A5E31-1806-4846-B20E-51772B14F066}" type="presOf" srcId="{D8841274-7B1E-4151-98D0-DCDE83AA007B}" destId="{ABDEEE78-9086-42CE-8914-8EA91623E50D}" srcOrd="0" destOrd="0" presId="urn:microsoft.com/office/officeart/2008/layout/VerticalCurvedList"/>
    <dgm:cxn modelId="{D42AC4CB-11F7-4903-9F86-6C9B26E3F4F5}" type="presOf" srcId="{31EDE55B-0D6F-4A65-B57D-ECF9FD826BE3}" destId="{500FDD8B-4002-4AB0-8E9A-F4496E411B83}" srcOrd="0" destOrd="0" presId="urn:microsoft.com/office/officeart/2008/layout/VerticalCurvedList"/>
    <dgm:cxn modelId="{6E3D4DCE-8728-42D3-A3F2-869254F3D895}" srcId="{EAF13B8F-E71C-4DC2-93D6-EB3A41FA93C4}" destId="{B86F2FC6-020C-4183-8615-7DAC89AC4419}" srcOrd="2" destOrd="0" parTransId="{7F172804-3A6F-44E8-90B7-63754D6694D5}" sibTransId="{32E519E6-C0B3-445B-BD94-F488D6452788}"/>
    <dgm:cxn modelId="{9A3C2B46-F233-4DB5-972B-ED6A9A0A96CC}" type="presOf" srcId="{EAF13B8F-E71C-4DC2-93D6-EB3A41FA93C4}" destId="{F10DFC29-63D5-4959-9D33-CD34F961A4FE}" srcOrd="0" destOrd="0" presId="urn:microsoft.com/office/officeart/2008/layout/VerticalCurvedList"/>
    <dgm:cxn modelId="{EDEED8F5-ACF0-4C82-8D6E-8CF29B50E632}" type="presOf" srcId="{28299492-7137-4112-BF69-0FA9B47FA68A}" destId="{26A08718-36D4-4751-A462-08FCA2091FDE}" srcOrd="0" destOrd="0" presId="urn:microsoft.com/office/officeart/2008/layout/VerticalCurvedList"/>
    <dgm:cxn modelId="{78570D4A-6DD0-4BD0-B9BF-88E9F5D83913}" type="presOf" srcId="{B86F2FC6-020C-4183-8615-7DAC89AC4419}" destId="{A38B76B1-C816-4D48-8D49-6AC0B80826C0}" srcOrd="0" destOrd="0" presId="urn:microsoft.com/office/officeart/2008/layout/VerticalCurvedList"/>
    <dgm:cxn modelId="{3CE7FC0F-F2CA-41DE-96F0-FF6A4A4DEAD3}" srcId="{EAF13B8F-E71C-4DC2-93D6-EB3A41FA93C4}" destId="{D8841274-7B1E-4151-98D0-DCDE83AA007B}" srcOrd="0" destOrd="0" parTransId="{FDA18A2E-979C-4D4D-98FD-CE307FBB021A}" sibTransId="{31EDE55B-0D6F-4A65-B57D-ECF9FD826BE3}"/>
    <dgm:cxn modelId="{C7661735-00DF-4F63-8C91-5A8997081E84}" type="presParOf" srcId="{F10DFC29-63D5-4959-9D33-CD34F961A4FE}" destId="{81C2EBD8-07FA-407B-AC54-F639B6F60B3F}" srcOrd="0" destOrd="0" presId="urn:microsoft.com/office/officeart/2008/layout/VerticalCurvedList"/>
    <dgm:cxn modelId="{4C1B1274-FC45-441B-B473-E8EFB7BD1E22}" type="presParOf" srcId="{81C2EBD8-07FA-407B-AC54-F639B6F60B3F}" destId="{F6C90738-8AAB-4870-802D-96FEC62E0A82}" srcOrd="0" destOrd="0" presId="urn:microsoft.com/office/officeart/2008/layout/VerticalCurvedList"/>
    <dgm:cxn modelId="{F0E88EDD-4AB3-48F7-8113-EF7123D60C1A}" type="presParOf" srcId="{F6C90738-8AAB-4870-802D-96FEC62E0A82}" destId="{F6E95190-A8A2-47E2-8AEC-62AEA91A2D94}" srcOrd="0" destOrd="0" presId="urn:microsoft.com/office/officeart/2008/layout/VerticalCurvedList"/>
    <dgm:cxn modelId="{389EC673-40DF-4D83-BA1E-F9926578C1C9}" type="presParOf" srcId="{F6C90738-8AAB-4870-802D-96FEC62E0A82}" destId="{500FDD8B-4002-4AB0-8E9A-F4496E411B83}" srcOrd="1" destOrd="0" presId="urn:microsoft.com/office/officeart/2008/layout/VerticalCurvedList"/>
    <dgm:cxn modelId="{19D3163C-7B03-4F2F-B48B-DCDFAF957760}" type="presParOf" srcId="{F6C90738-8AAB-4870-802D-96FEC62E0A82}" destId="{D5A2F695-FF4C-4CAB-9850-F744995CCD18}" srcOrd="2" destOrd="0" presId="urn:microsoft.com/office/officeart/2008/layout/VerticalCurvedList"/>
    <dgm:cxn modelId="{7F3B07BB-5830-477D-AAC2-D6BB7042FCFE}" type="presParOf" srcId="{F6C90738-8AAB-4870-802D-96FEC62E0A82}" destId="{82E4875E-6298-4562-9DCA-8A516DD64671}" srcOrd="3" destOrd="0" presId="urn:microsoft.com/office/officeart/2008/layout/VerticalCurvedList"/>
    <dgm:cxn modelId="{A5975993-3FC5-47EC-95E1-984C569D099F}" type="presParOf" srcId="{81C2EBD8-07FA-407B-AC54-F639B6F60B3F}" destId="{ABDEEE78-9086-42CE-8914-8EA91623E50D}" srcOrd="1" destOrd="0" presId="urn:microsoft.com/office/officeart/2008/layout/VerticalCurvedList"/>
    <dgm:cxn modelId="{680F79AC-F65D-4806-B978-EF72B4F6436F}" type="presParOf" srcId="{81C2EBD8-07FA-407B-AC54-F639B6F60B3F}" destId="{C17358A1-0A9F-4814-934C-6615E17B0695}" srcOrd="2" destOrd="0" presId="urn:microsoft.com/office/officeart/2008/layout/VerticalCurvedList"/>
    <dgm:cxn modelId="{1F3AB033-DA4C-4034-9A5C-2738FC0AC39A}" type="presParOf" srcId="{C17358A1-0A9F-4814-934C-6615E17B0695}" destId="{20B1B65C-DB43-4A4D-B40F-9A75D3A658A2}" srcOrd="0" destOrd="0" presId="urn:microsoft.com/office/officeart/2008/layout/VerticalCurvedList"/>
    <dgm:cxn modelId="{3FA74C29-9306-4609-BFF3-4AAD56D837E5}" type="presParOf" srcId="{81C2EBD8-07FA-407B-AC54-F639B6F60B3F}" destId="{26A08718-36D4-4751-A462-08FCA2091FDE}" srcOrd="3" destOrd="0" presId="urn:microsoft.com/office/officeart/2008/layout/VerticalCurvedList"/>
    <dgm:cxn modelId="{5FE048C7-B7ED-4B77-AD98-8EB1D583CE23}" type="presParOf" srcId="{81C2EBD8-07FA-407B-AC54-F639B6F60B3F}" destId="{1C73F9A9-3255-4F85-9E4E-A97647400622}" srcOrd="4" destOrd="0" presId="urn:microsoft.com/office/officeart/2008/layout/VerticalCurvedList"/>
    <dgm:cxn modelId="{EC673B96-6EBB-4991-B066-75D847E78563}" type="presParOf" srcId="{1C73F9A9-3255-4F85-9E4E-A97647400622}" destId="{07EE0DFB-4C8D-4635-BD57-4FD5679D4AB7}" srcOrd="0" destOrd="0" presId="urn:microsoft.com/office/officeart/2008/layout/VerticalCurvedList"/>
    <dgm:cxn modelId="{763EB554-6867-4B55-92EA-5F204204BF99}" type="presParOf" srcId="{81C2EBD8-07FA-407B-AC54-F639B6F60B3F}" destId="{A38B76B1-C816-4D48-8D49-6AC0B80826C0}" srcOrd="5" destOrd="0" presId="urn:microsoft.com/office/officeart/2008/layout/VerticalCurvedList"/>
    <dgm:cxn modelId="{19C9050E-811A-4268-8823-EF5AB09D9565}" type="presParOf" srcId="{81C2EBD8-07FA-407B-AC54-F639B6F60B3F}" destId="{F5C7F25D-632A-4797-9EC5-754F52293D7D}" srcOrd="6" destOrd="0" presId="urn:microsoft.com/office/officeart/2008/layout/VerticalCurvedList"/>
    <dgm:cxn modelId="{E334C955-2EB4-41DB-B916-E007C6AAF5A5}" type="presParOf" srcId="{F5C7F25D-632A-4797-9EC5-754F52293D7D}" destId="{7F244DBC-FD9F-429F-B897-B9786260090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C4F0CF5-0353-439A-BF1D-70DFB1A78B84}" type="doc">
      <dgm:prSet loTypeId="urn:microsoft.com/office/officeart/2005/8/layout/hProcess7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F3E6118E-2E97-482B-8095-D00B08B495FC}">
      <dgm:prSet custT="1"/>
      <dgm:spPr/>
      <dgm:t>
        <a:bodyPr/>
        <a:lstStyle/>
        <a:p>
          <a:pPr algn="ctr"/>
          <a:r>
            <a:rPr lang="ru-RU" sz="3600" b="1">
              <a:solidFill>
                <a:srgbClr val="002060"/>
              </a:solidFill>
              <a:latin typeface="+mj-lt"/>
              <a:cs typeface="Arial" panose="020B0604020202020204" pitchFamily="34" charset="0"/>
            </a:rPr>
            <a:t>ГОБМП</a:t>
          </a:r>
          <a:endParaRPr lang="ru-RU" sz="3600" b="1" dirty="0">
            <a:solidFill>
              <a:srgbClr val="002060"/>
            </a:solidFill>
            <a:latin typeface="+mj-lt"/>
            <a:cs typeface="Arial" panose="020B0604020202020204" pitchFamily="34" charset="0"/>
          </a:endParaRPr>
        </a:p>
      </dgm:t>
    </dgm:pt>
    <dgm:pt modelId="{990EE71A-6D4E-4AA2-AC26-63F7C00F133F}" type="parTrans" cxnId="{1F72A9E4-7D45-43DD-A48C-116CDBE70165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14324242-CAF0-4316-BCB6-60BF2C0B1EE0}" type="sibTrans" cxnId="{1F72A9E4-7D45-43DD-A48C-116CDBE70165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37873EC9-9F67-4D20-8044-D453034FA412}">
      <dgm:prSet custT="1"/>
      <dgm:spPr/>
      <dgm:t>
        <a:bodyPr/>
        <a:lstStyle/>
        <a:p>
          <a:pPr algn="ctr">
            <a:spcAft>
              <a:spcPts val="0"/>
            </a:spcAft>
          </a:pPr>
          <a:r>
            <a:rPr lang="ru-RU" sz="3600" b="1">
              <a:solidFill>
                <a:srgbClr val="002060"/>
              </a:solidFill>
              <a:latin typeface="+mj-lt"/>
              <a:cs typeface="Arial" panose="020B0604020202020204" pitchFamily="34" charset="0"/>
            </a:rPr>
            <a:t>ОСМС</a:t>
          </a:r>
          <a:endParaRPr lang="ru-RU" sz="3600" b="1" dirty="0">
            <a:solidFill>
              <a:srgbClr val="002060"/>
            </a:solidFill>
            <a:latin typeface="+mj-lt"/>
            <a:cs typeface="Arial" panose="020B0604020202020204" pitchFamily="34" charset="0"/>
          </a:endParaRPr>
        </a:p>
      </dgm:t>
    </dgm:pt>
    <dgm:pt modelId="{5F62636A-64DF-49CA-98CD-92EA999576DF}" type="parTrans" cxnId="{E4866CBD-431C-47CE-8A23-42F24483F6C6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59D24BE2-A23B-4B82-82F2-8DC9E558AA3A}" type="sibTrans" cxnId="{E4866CBD-431C-47CE-8A23-42F24483F6C6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7E6C3068-0520-48CC-9A0B-97281F8A2078}">
      <dgm:prSet custT="1"/>
      <dgm:spPr/>
      <dgm:t>
        <a:bodyPr/>
        <a:lstStyle/>
        <a:p>
          <a:r>
            <a:rPr lang="ru-RU" sz="1800" dirty="0">
              <a:solidFill>
                <a:srgbClr val="002060"/>
              </a:solidFill>
              <a:latin typeface="+mj-lt"/>
              <a:cs typeface="Arial" panose="020B0604020202020204" pitchFamily="34" charset="0"/>
            </a:rPr>
            <a:t>1)патологоанатомические вскрытия;</a:t>
          </a:r>
        </a:p>
        <a:p>
          <a:r>
            <a:rPr lang="ru-RU" sz="1800" dirty="0">
              <a:solidFill>
                <a:srgbClr val="002060"/>
              </a:solidFill>
              <a:latin typeface="+mj-lt"/>
              <a:cs typeface="Arial" panose="020B0604020202020204" pitchFamily="34" charset="0"/>
            </a:rPr>
            <a:t>2) Гистологические и цитологические исследования при хронических заболеваниях, подлежащих динамическому наблюдению, социально значимых заболеваниях, в том числе при экстренной госпитализации;</a:t>
          </a:r>
        </a:p>
        <a:p>
          <a:r>
            <a:rPr lang="ru-RU" sz="1800" dirty="0">
              <a:solidFill>
                <a:srgbClr val="002060"/>
              </a:solidFill>
              <a:latin typeface="+mj-lt"/>
              <a:cs typeface="Arial" panose="020B0604020202020204" pitchFamily="34" charset="0"/>
            </a:rPr>
            <a:t>3) Гистологические и цитологические исследования </a:t>
          </a:r>
          <a:endParaRPr lang="ru-RU" sz="4800" dirty="0">
            <a:solidFill>
              <a:srgbClr val="002060"/>
            </a:solidFill>
            <a:latin typeface="+mj-lt"/>
            <a:cs typeface="Arial" panose="020B0604020202020204" pitchFamily="34" charset="0"/>
          </a:endParaRPr>
        </a:p>
      </dgm:t>
    </dgm:pt>
    <dgm:pt modelId="{A5188672-BD45-44E0-AE8E-6C6BE92A1359}" type="parTrans" cxnId="{82246040-C4D9-4E3B-B1D6-4A3645DA8E0B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A25D992F-D1F0-4E5E-9251-F459884DA999}" type="sibTrans" cxnId="{82246040-C4D9-4E3B-B1D6-4A3645DA8E0B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A23E835C-FB07-4F0B-AA1E-6971CA04C26F}">
      <dgm:prSet custT="1"/>
      <dgm:spPr/>
      <dgm:t>
        <a:bodyPr/>
        <a:lstStyle/>
        <a:p>
          <a:endParaRPr lang="ru-RU" sz="1800" dirty="0">
            <a:solidFill>
              <a:srgbClr val="002060"/>
            </a:solidFill>
            <a:latin typeface="+mj-lt"/>
            <a:cs typeface="Arial" panose="020B0604020202020204" pitchFamily="34" charset="0"/>
          </a:endParaRPr>
        </a:p>
        <a:p>
          <a:endParaRPr lang="ru-RU" sz="1800" dirty="0">
            <a:solidFill>
              <a:srgbClr val="002060"/>
            </a:solidFill>
            <a:latin typeface="+mj-lt"/>
            <a:cs typeface="Arial" panose="020B0604020202020204" pitchFamily="34" charset="0"/>
          </a:endParaRPr>
        </a:p>
        <a:p>
          <a:endParaRPr lang="ru-RU" sz="1800" dirty="0">
            <a:solidFill>
              <a:srgbClr val="002060"/>
            </a:solidFill>
            <a:latin typeface="+mj-lt"/>
            <a:cs typeface="Arial" panose="020B0604020202020204" pitchFamily="34" charset="0"/>
          </a:endParaRPr>
        </a:p>
        <a:p>
          <a:endParaRPr lang="ru-RU" sz="1800" dirty="0">
            <a:solidFill>
              <a:srgbClr val="002060"/>
            </a:solidFill>
            <a:latin typeface="+mj-lt"/>
            <a:cs typeface="Arial" panose="020B0604020202020204" pitchFamily="34" charset="0"/>
          </a:endParaRPr>
        </a:p>
        <a:p>
          <a:endParaRPr lang="ru-RU" sz="1800" dirty="0">
            <a:solidFill>
              <a:srgbClr val="002060"/>
            </a:solidFill>
            <a:latin typeface="+mj-lt"/>
            <a:cs typeface="Arial" panose="020B0604020202020204" pitchFamily="34" charset="0"/>
          </a:endParaRPr>
        </a:p>
        <a:p>
          <a:endParaRPr lang="ru-RU" sz="1800" dirty="0">
            <a:solidFill>
              <a:srgbClr val="002060"/>
            </a:solidFill>
            <a:latin typeface="+mj-lt"/>
            <a:cs typeface="Arial" panose="020B0604020202020204" pitchFamily="34" charset="0"/>
          </a:endParaRPr>
        </a:p>
        <a:p>
          <a:r>
            <a:rPr lang="ru-RU" sz="1800" dirty="0">
              <a:solidFill>
                <a:srgbClr val="002060"/>
              </a:solidFill>
              <a:latin typeface="+mj-lt"/>
              <a:cs typeface="Arial" panose="020B0604020202020204" pitchFamily="34" charset="0"/>
            </a:rPr>
            <a:t>Гистологические и цитологические исследования, по заболеваниям, не входящих в перечень ГОБМП</a:t>
          </a:r>
        </a:p>
      </dgm:t>
    </dgm:pt>
    <dgm:pt modelId="{12B5A9C4-A700-44A9-ABAD-5CD67027C299}" type="parTrans" cxnId="{8111EF4E-CD44-46DF-B9FE-D6B03220CC4E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EC7C30DB-9C06-4F1B-B5DA-46A95BDB6DC2}" type="sibTrans" cxnId="{8111EF4E-CD44-46DF-B9FE-D6B03220CC4E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BF183192-DF6B-4BA0-86FD-0BE26621D446}">
      <dgm:prSet custT="1"/>
      <dgm:spPr/>
      <dgm:t>
        <a:bodyPr/>
        <a:lstStyle/>
        <a:p>
          <a:r>
            <a:rPr lang="ru-RU" sz="1800" dirty="0">
              <a:solidFill>
                <a:srgbClr val="002060"/>
              </a:solidFill>
              <a:latin typeface="+mj-lt"/>
              <a:cs typeface="Arial" panose="020B0604020202020204" pitchFamily="34" charset="0"/>
            </a:rPr>
            <a:t>инфекционных заболеваниях и заболеваниях, представляющих опасность для окружающих, в том числе при экстренной госпитализации.</a:t>
          </a:r>
        </a:p>
        <a:p>
          <a:r>
            <a:rPr lang="ru-RU" sz="1800" dirty="0">
              <a:solidFill>
                <a:srgbClr val="002060"/>
              </a:solidFill>
              <a:latin typeface="+mj-lt"/>
              <a:cs typeface="Arial" panose="020B0604020202020204" pitchFamily="34" charset="0"/>
            </a:rPr>
            <a:t>4) Подготовка трупа к изъятию органов и (или) тканей, изъятие, консервация, заготовка, хранение, транспортировка ткани (части ткани) и (или) органов (части органов) с целью трансплантации тканей (части ткани) или органов (части органов).</a:t>
          </a:r>
        </a:p>
      </dgm:t>
    </dgm:pt>
    <dgm:pt modelId="{8A4D6A61-0C9F-4E93-AFA8-790A7D4989FC}" type="parTrans" cxnId="{8CEAF592-A34B-4BBA-92A2-86D90725ADDF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9CE00F7A-0EE0-45DF-9080-3B8882D5C29E}" type="sibTrans" cxnId="{8CEAF592-A34B-4BBA-92A2-86D90725ADDF}">
      <dgm:prSet/>
      <dgm:spPr/>
      <dgm:t>
        <a:bodyPr/>
        <a:lstStyle/>
        <a:p>
          <a:endParaRPr lang="ru-RU">
            <a:solidFill>
              <a:srgbClr val="002060"/>
            </a:solidFill>
            <a:latin typeface="+mj-lt"/>
          </a:endParaRPr>
        </a:p>
      </dgm:t>
    </dgm:pt>
    <dgm:pt modelId="{3EDED297-D453-4C0F-ACC9-4DB52D6D058F}" type="pres">
      <dgm:prSet presAssocID="{AC4F0CF5-0353-439A-BF1D-70DFB1A78B8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F6D4ED7-4242-4C16-89B2-381151E155D5}" type="pres">
      <dgm:prSet presAssocID="{F3E6118E-2E97-482B-8095-D00B08B495FC}" presName="compositeNode" presStyleCnt="0">
        <dgm:presLayoutVars>
          <dgm:bulletEnabled val="1"/>
        </dgm:presLayoutVars>
      </dgm:prSet>
      <dgm:spPr/>
    </dgm:pt>
    <dgm:pt modelId="{BD77587F-06FC-44A8-9680-3C350992086C}" type="pres">
      <dgm:prSet presAssocID="{F3E6118E-2E97-482B-8095-D00B08B495FC}" presName="bgRect" presStyleLbl="node1" presStyleIdx="0" presStyleCnt="2"/>
      <dgm:spPr/>
      <dgm:t>
        <a:bodyPr/>
        <a:lstStyle/>
        <a:p>
          <a:endParaRPr lang="ru-RU"/>
        </a:p>
      </dgm:t>
    </dgm:pt>
    <dgm:pt modelId="{D55A524D-16B1-4C9E-954A-E91A06186008}" type="pres">
      <dgm:prSet presAssocID="{F3E6118E-2E97-482B-8095-D00B08B495FC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309573-31B1-4F8B-A351-40A4564342D4}" type="pres">
      <dgm:prSet presAssocID="{F3E6118E-2E97-482B-8095-D00B08B495FC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A4AB6F-29E0-435E-B7E8-4388F3E81B41}" type="pres">
      <dgm:prSet presAssocID="{14324242-CAF0-4316-BCB6-60BF2C0B1EE0}" presName="hSp" presStyleCnt="0"/>
      <dgm:spPr/>
    </dgm:pt>
    <dgm:pt modelId="{B793E3F6-AC9B-42EC-BCC2-9B0E8E0EFE01}" type="pres">
      <dgm:prSet presAssocID="{14324242-CAF0-4316-BCB6-60BF2C0B1EE0}" presName="vProcSp" presStyleCnt="0"/>
      <dgm:spPr/>
    </dgm:pt>
    <dgm:pt modelId="{AA9ADC71-76E2-46E4-87F5-B92A6B1A932E}" type="pres">
      <dgm:prSet presAssocID="{14324242-CAF0-4316-BCB6-60BF2C0B1EE0}" presName="vSp1" presStyleCnt="0"/>
      <dgm:spPr/>
    </dgm:pt>
    <dgm:pt modelId="{E2106F18-0EA1-486F-857D-AA7A20BEC33D}" type="pres">
      <dgm:prSet presAssocID="{14324242-CAF0-4316-BCB6-60BF2C0B1EE0}" presName="simulatedConn" presStyleLbl="solidFgAcc1" presStyleIdx="0" presStyleCnt="1"/>
      <dgm:spPr/>
    </dgm:pt>
    <dgm:pt modelId="{135FAD6A-8BC8-4916-8BE1-B57008309CC0}" type="pres">
      <dgm:prSet presAssocID="{14324242-CAF0-4316-BCB6-60BF2C0B1EE0}" presName="vSp2" presStyleCnt="0"/>
      <dgm:spPr/>
    </dgm:pt>
    <dgm:pt modelId="{EE2A1102-7E45-4E08-BCD8-6062697CA0C0}" type="pres">
      <dgm:prSet presAssocID="{14324242-CAF0-4316-BCB6-60BF2C0B1EE0}" presName="sibTrans" presStyleCnt="0"/>
      <dgm:spPr/>
    </dgm:pt>
    <dgm:pt modelId="{868CD4C2-BED3-4612-AA05-7FD496A5A5DD}" type="pres">
      <dgm:prSet presAssocID="{37873EC9-9F67-4D20-8044-D453034FA412}" presName="compositeNode" presStyleCnt="0">
        <dgm:presLayoutVars>
          <dgm:bulletEnabled val="1"/>
        </dgm:presLayoutVars>
      </dgm:prSet>
      <dgm:spPr/>
    </dgm:pt>
    <dgm:pt modelId="{E195A1A2-EE96-4C91-8D84-B1CDD4035A76}" type="pres">
      <dgm:prSet presAssocID="{37873EC9-9F67-4D20-8044-D453034FA412}" presName="bgRect" presStyleLbl="node1" presStyleIdx="1" presStyleCnt="2"/>
      <dgm:spPr/>
      <dgm:t>
        <a:bodyPr/>
        <a:lstStyle/>
        <a:p>
          <a:endParaRPr lang="ru-RU"/>
        </a:p>
      </dgm:t>
    </dgm:pt>
    <dgm:pt modelId="{2685BF2F-6FE8-42A1-A25C-3014C9F1C126}" type="pres">
      <dgm:prSet presAssocID="{37873EC9-9F67-4D20-8044-D453034FA412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4B973-C8BB-46EB-A64E-66BA44AD956D}" type="pres">
      <dgm:prSet presAssocID="{37873EC9-9F67-4D20-8044-D453034FA412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5309DE-25A3-40FF-86B2-3E97FA8316AF}" type="presOf" srcId="{A23E835C-FB07-4F0B-AA1E-6971CA04C26F}" destId="{9B14B973-C8BB-46EB-A64E-66BA44AD956D}" srcOrd="0" destOrd="0" presId="urn:microsoft.com/office/officeart/2005/8/layout/hProcess7"/>
    <dgm:cxn modelId="{82246040-C4D9-4E3B-B1D6-4A3645DA8E0B}" srcId="{F3E6118E-2E97-482B-8095-D00B08B495FC}" destId="{7E6C3068-0520-48CC-9A0B-97281F8A2078}" srcOrd="0" destOrd="0" parTransId="{A5188672-BD45-44E0-AE8E-6C6BE92A1359}" sibTransId="{A25D992F-D1F0-4E5E-9251-F459884DA999}"/>
    <dgm:cxn modelId="{7C93C29D-0FB3-4DA1-8341-445E30AA9C6C}" type="presOf" srcId="{37873EC9-9F67-4D20-8044-D453034FA412}" destId="{E195A1A2-EE96-4C91-8D84-B1CDD4035A76}" srcOrd="0" destOrd="0" presId="urn:microsoft.com/office/officeart/2005/8/layout/hProcess7"/>
    <dgm:cxn modelId="{96819F6E-77A7-4CBD-8C4C-C6EB99F71177}" type="presOf" srcId="{37873EC9-9F67-4D20-8044-D453034FA412}" destId="{2685BF2F-6FE8-42A1-A25C-3014C9F1C126}" srcOrd="1" destOrd="0" presId="urn:microsoft.com/office/officeart/2005/8/layout/hProcess7"/>
    <dgm:cxn modelId="{8111EF4E-CD44-46DF-B9FE-D6B03220CC4E}" srcId="{37873EC9-9F67-4D20-8044-D453034FA412}" destId="{A23E835C-FB07-4F0B-AA1E-6971CA04C26F}" srcOrd="0" destOrd="0" parTransId="{12B5A9C4-A700-44A9-ABAD-5CD67027C299}" sibTransId="{EC7C30DB-9C06-4F1B-B5DA-46A95BDB6DC2}"/>
    <dgm:cxn modelId="{1F72A9E4-7D45-43DD-A48C-116CDBE70165}" srcId="{AC4F0CF5-0353-439A-BF1D-70DFB1A78B84}" destId="{F3E6118E-2E97-482B-8095-D00B08B495FC}" srcOrd="0" destOrd="0" parTransId="{990EE71A-6D4E-4AA2-AC26-63F7C00F133F}" sibTransId="{14324242-CAF0-4316-BCB6-60BF2C0B1EE0}"/>
    <dgm:cxn modelId="{E4866CBD-431C-47CE-8A23-42F24483F6C6}" srcId="{AC4F0CF5-0353-439A-BF1D-70DFB1A78B84}" destId="{37873EC9-9F67-4D20-8044-D453034FA412}" srcOrd="1" destOrd="0" parTransId="{5F62636A-64DF-49CA-98CD-92EA999576DF}" sibTransId="{59D24BE2-A23B-4B82-82F2-8DC9E558AA3A}"/>
    <dgm:cxn modelId="{98DF1FC5-3A73-4CEE-8831-FD574F808E66}" type="presOf" srcId="{F3E6118E-2E97-482B-8095-D00B08B495FC}" destId="{BD77587F-06FC-44A8-9680-3C350992086C}" srcOrd="0" destOrd="0" presId="urn:microsoft.com/office/officeart/2005/8/layout/hProcess7"/>
    <dgm:cxn modelId="{8F0A5B1A-4C27-42FA-A208-C0E0514569C7}" type="presOf" srcId="{BF183192-DF6B-4BA0-86FD-0BE26621D446}" destId="{3D309573-31B1-4F8B-A351-40A4564342D4}" srcOrd="0" destOrd="1" presId="urn:microsoft.com/office/officeart/2005/8/layout/hProcess7"/>
    <dgm:cxn modelId="{8CEAF592-A34B-4BBA-92A2-86D90725ADDF}" srcId="{F3E6118E-2E97-482B-8095-D00B08B495FC}" destId="{BF183192-DF6B-4BA0-86FD-0BE26621D446}" srcOrd="1" destOrd="0" parTransId="{8A4D6A61-0C9F-4E93-AFA8-790A7D4989FC}" sibTransId="{9CE00F7A-0EE0-45DF-9080-3B8882D5C29E}"/>
    <dgm:cxn modelId="{ED0CA66C-6870-456D-80B2-7EBE001FE34B}" type="presOf" srcId="{7E6C3068-0520-48CC-9A0B-97281F8A2078}" destId="{3D309573-31B1-4F8B-A351-40A4564342D4}" srcOrd="0" destOrd="0" presId="urn:microsoft.com/office/officeart/2005/8/layout/hProcess7"/>
    <dgm:cxn modelId="{CF7DB589-E657-457D-ACE4-63F1CDE957A8}" type="presOf" srcId="{AC4F0CF5-0353-439A-BF1D-70DFB1A78B84}" destId="{3EDED297-D453-4C0F-ACC9-4DB52D6D058F}" srcOrd="0" destOrd="0" presId="urn:microsoft.com/office/officeart/2005/8/layout/hProcess7"/>
    <dgm:cxn modelId="{DEE73BBF-24E8-4B9E-AC06-D615A7E6767F}" type="presOf" srcId="{F3E6118E-2E97-482B-8095-D00B08B495FC}" destId="{D55A524D-16B1-4C9E-954A-E91A06186008}" srcOrd="1" destOrd="0" presId="urn:microsoft.com/office/officeart/2005/8/layout/hProcess7"/>
    <dgm:cxn modelId="{41A68745-B761-47EE-9715-79163F11FE3A}" type="presParOf" srcId="{3EDED297-D453-4C0F-ACC9-4DB52D6D058F}" destId="{9F6D4ED7-4242-4C16-89B2-381151E155D5}" srcOrd="0" destOrd="0" presId="urn:microsoft.com/office/officeart/2005/8/layout/hProcess7"/>
    <dgm:cxn modelId="{FFE38C8E-5C9A-4D8C-85E7-875254F26899}" type="presParOf" srcId="{9F6D4ED7-4242-4C16-89B2-381151E155D5}" destId="{BD77587F-06FC-44A8-9680-3C350992086C}" srcOrd="0" destOrd="0" presId="urn:microsoft.com/office/officeart/2005/8/layout/hProcess7"/>
    <dgm:cxn modelId="{5C137969-EDB5-425C-9C1A-5EEA5641570F}" type="presParOf" srcId="{9F6D4ED7-4242-4C16-89B2-381151E155D5}" destId="{D55A524D-16B1-4C9E-954A-E91A06186008}" srcOrd="1" destOrd="0" presId="urn:microsoft.com/office/officeart/2005/8/layout/hProcess7"/>
    <dgm:cxn modelId="{7CB95691-375A-43A8-9EE4-F565A31FA8AF}" type="presParOf" srcId="{9F6D4ED7-4242-4C16-89B2-381151E155D5}" destId="{3D309573-31B1-4F8B-A351-40A4564342D4}" srcOrd="2" destOrd="0" presId="urn:microsoft.com/office/officeart/2005/8/layout/hProcess7"/>
    <dgm:cxn modelId="{20F4F5DE-CBAC-4BB2-9481-261B38673DE4}" type="presParOf" srcId="{3EDED297-D453-4C0F-ACC9-4DB52D6D058F}" destId="{E1A4AB6F-29E0-435E-B7E8-4388F3E81B41}" srcOrd="1" destOrd="0" presId="urn:microsoft.com/office/officeart/2005/8/layout/hProcess7"/>
    <dgm:cxn modelId="{159A1E5A-6DB1-4F63-874D-2D39CB530A2D}" type="presParOf" srcId="{3EDED297-D453-4C0F-ACC9-4DB52D6D058F}" destId="{B793E3F6-AC9B-42EC-BCC2-9B0E8E0EFE01}" srcOrd="2" destOrd="0" presId="urn:microsoft.com/office/officeart/2005/8/layout/hProcess7"/>
    <dgm:cxn modelId="{8894356E-247E-4DC6-BF9E-85E20311288F}" type="presParOf" srcId="{B793E3F6-AC9B-42EC-BCC2-9B0E8E0EFE01}" destId="{AA9ADC71-76E2-46E4-87F5-B92A6B1A932E}" srcOrd="0" destOrd="0" presId="urn:microsoft.com/office/officeart/2005/8/layout/hProcess7"/>
    <dgm:cxn modelId="{876B4604-463F-4D2F-A620-61CBD598F6A6}" type="presParOf" srcId="{B793E3F6-AC9B-42EC-BCC2-9B0E8E0EFE01}" destId="{E2106F18-0EA1-486F-857D-AA7A20BEC33D}" srcOrd="1" destOrd="0" presId="urn:microsoft.com/office/officeart/2005/8/layout/hProcess7"/>
    <dgm:cxn modelId="{7D67AFF6-1965-40AA-8208-1F11DE2C6CCC}" type="presParOf" srcId="{B793E3F6-AC9B-42EC-BCC2-9B0E8E0EFE01}" destId="{135FAD6A-8BC8-4916-8BE1-B57008309CC0}" srcOrd="2" destOrd="0" presId="urn:microsoft.com/office/officeart/2005/8/layout/hProcess7"/>
    <dgm:cxn modelId="{BFDB4CE6-C3C6-4B91-815D-6C37005603B9}" type="presParOf" srcId="{3EDED297-D453-4C0F-ACC9-4DB52D6D058F}" destId="{EE2A1102-7E45-4E08-BCD8-6062697CA0C0}" srcOrd="3" destOrd="0" presId="urn:microsoft.com/office/officeart/2005/8/layout/hProcess7"/>
    <dgm:cxn modelId="{1342EC6C-D388-48AA-96D3-0C9641608D99}" type="presParOf" srcId="{3EDED297-D453-4C0F-ACC9-4DB52D6D058F}" destId="{868CD4C2-BED3-4612-AA05-7FD496A5A5DD}" srcOrd="4" destOrd="0" presId="urn:microsoft.com/office/officeart/2005/8/layout/hProcess7"/>
    <dgm:cxn modelId="{77CA18E2-B0ED-42F9-BFC7-37E93989AFD9}" type="presParOf" srcId="{868CD4C2-BED3-4612-AA05-7FD496A5A5DD}" destId="{E195A1A2-EE96-4C91-8D84-B1CDD4035A76}" srcOrd="0" destOrd="0" presId="urn:microsoft.com/office/officeart/2005/8/layout/hProcess7"/>
    <dgm:cxn modelId="{51B67596-694F-470B-A05D-8813CB1D8AAD}" type="presParOf" srcId="{868CD4C2-BED3-4612-AA05-7FD496A5A5DD}" destId="{2685BF2F-6FE8-42A1-A25C-3014C9F1C126}" srcOrd="1" destOrd="0" presId="urn:microsoft.com/office/officeart/2005/8/layout/hProcess7"/>
    <dgm:cxn modelId="{0F2DDBF7-B267-47E9-8808-500EB46D7442}" type="presParOf" srcId="{868CD4C2-BED3-4612-AA05-7FD496A5A5DD}" destId="{9B14B973-C8BB-46EB-A64E-66BA44AD956D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AF13B8F-E71C-4DC2-93D6-EB3A41FA9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841274-7B1E-4151-98D0-DCDE83AA007B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400" dirty="0">
              <a:solidFill>
                <a:schemeClr val="bg1"/>
              </a:solidFill>
              <a:latin typeface="Arial Narrow" panose="020B0606020202030204" pitchFamily="34" charset="0"/>
            </a:rPr>
            <a:t>Препараты и Компоненты крови</a:t>
          </a:r>
        </a:p>
      </dgm:t>
    </dgm:pt>
    <dgm:pt modelId="{FDA18A2E-979C-4D4D-98FD-CE307FBB021A}" type="parTrans" cxnId="{3CE7FC0F-F2CA-41DE-96F0-FF6A4A4DEAD3}">
      <dgm:prSet/>
      <dgm:spPr/>
      <dgm:t>
        <a:bodyPr/>
        <a:lstStyle/>
        <a:p>
          <a:endParaRPr lang="ru-RU" sz="2800"/>
        </a:p>
      </dgm:t>
    </dgm:pt>
    <dgm:pt modelId="{31EDE55B-0D6F-4A65-B57D-ECF9FD826BE3}" type="sibTrans" cxnId="{3CE7FC0F-F2CA-41DE-96F0-FF6A4A4DEAD3}">
      <dgm:prSet/>
      <dgm:spPr/>
      <dgm:t>
        <a:bodyPr/>
        <a:lstStyle/>
        <a:p>
          <a:endParaRPr lang="ru-RU" sz="2800"/>
        </a:p>
      </dgm:t>
    </dgm:pt>
    <dgm:pt modelId="{28299492-7137-4112-BF69-0FA9B47FA68A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400" dirty="0">
              <a:solidFill>
                <a:schemeClr val="bg1"/>
              </a:solidFill>
              <a:latin typeface="Arial Narrow" panose="020B0606020202030204" pitchFamily="34" charset="0"/>
            </a:rPr>
            <a:t>Лабораторные услуги</a:t>
          </a:r>
        </a:p>
      </dgm:t>
    </dgm:pt>
    <dgm:pt modelId="{659678C2-D35D-4032-BA2C-97723331FAF7}" type="parTrans" cxnId="{2342D7E7-E2CD-49D0-BE84-5BC001679F14}">
      <dgm:prSet/>
      <dgm:spPr/>
      <dgm:t>
        <a:bodyPr/>
        <a:lstStyle/>
        <a:p>
          <a:endParaRPr lang="ru-RU" sz="2800"/>
        </a:p>
      </dgm:t>
    </dgm:pt>
    <dgm:pt modelId="{EBCD590E-B4AE-4CE5-B6C9-932EE3865ADB}" type="sibTrans" cxnId="{2342D7E7-E2CD-49D0-BE84-5BC001679F14}">
      <dgm:prSet/>
      <dgm:spPr/>
      <dgm:t>
        <a:bodyPr/>
        <a:lstStyle/>
        <a:p>
          <a:endParaRPr lang="ru-RU" sz="2800"/>
        </a:p>
      </dgm:t>
    </dgm:pt>
    <dgm:pt modelId="{F10DFC29-63D5-4959-9D33-CD34F961A4FE}" type="pres">
      <dgm:prSet presAssocID="{EAF13B8F-E71C-4DC2-93D6-EB3A41FA93C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1C2EBD8-07FA-407B-AC54-F639B6F60B3F}" type="pres">
      <dgm:prSet presAssocID="{EAF13B8F-E71C-4DC2-93D6-EB3A41FA93C4}" presName="Name1" presStyleCnt="0"/>
      <dgm:spPr/>
    </dgm:pt>
    <dgm:pt modelId="{F6C90738-8AAB-4870-802D-96FEC62E0A82}" type="pres">
      <dgm:prSet presAssocID="{EAF13B8F-E71C-4DC2-93D6-EB3A41FA93C4}" presName="cycle" presStyleCnt="0"/>
      <dgm:spPr/>
    </dgm:pt>
    <dgm:pt modelId="{F6E95190-A8A2-47E2-8AEC-62AEA91A2D94}" type="pres">
      <dgm:prSet presAssocID="{EAF13B8F-E71C-4DC2-93D6-EB3A41FA93C4}" presName="srcNode" presStyleLbl="node1" presStyleIdx="0" presStyleCnt="2"/>
      <dgm:spPr/>
    </dgm:pt>
    <dgm:pt modelId="{500FDD8B-4002-4AB0-8E9A-F4496E411B83}" type="pres">
      <dgm:prSet presAssocID="{EAF13B8F-E71C-4DC2-93D6-EB3A41FA93C4}" presName="conn" presStyleLbl="parChTrans1D2" presStyleIdx="0" presStyleCnt="1"/>
      <dgm:spPr/>
      <dgm:t>
        <a:bodyPr/>
        <a:lstStyle/>
        <a:p>
          <a:endParaRPr lang="ru-RU"/>
        </a:p>
      </dgm:t>
    </dgm:pt>
    <dgm:pt modelId="{D5A2F695-FF4C-4CAB-9850-F744995CCD18}" type="pres">
      <dgm:prSet presAssocID="{EAF13B8F-E71C-4DC2-93D6-EB3A41FA93C4}" presName="extraNode" presStyleLbl="node1" presStyleIdx="0" presStyleCnt="2"/>
      <dgm:spPr/>
    </dgm:pt>
    <dgm:pt modelId="{82E4875E-6298-4562-9DCA-8A516DD64671}" type="pres">
      <dgm:prSet presAssocID="{EAF13B8F-E71C-4DC2-93D6-EB3A41FA93C4}" presName="dstNode" presStyleLbl="node1" presStyleIdx="0" presStyleCnt="2"/>
      <dgm:spPr/>
    </dgm:pt>
    <dgm:pt modelId="{ABDEEE78-9086-42CE-8914-8EA91623E50D}" type="pres">
      <dgm:prSet presAssocID="{D8841274-7B1E-4151-98D0-DCDE83AA007B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358A1-0A9F-4814-934C-6615E17B0695}" type="pres">
      <dgm:prSet presAssocID="{D8841274-7B1E-4151-98D0-DCDE83AA007B}" presName="accent_1" presStyleCnt="0"/>
      <dgm:spPr/>
    </dgm:pt>
    <dgm:pt modelId="{20B1B65C-DB43-4A4D-B40F-9A75D3A658A2}" type="pres">
      <dgm:prSet presAssocID="{D8841274-7B1E-4151-98D0-DCDE83AA007B}" presName="accentRepeatNode" presStyleLbl="solidFgAcc1" presStyleIdx="0" presStyleCnt="2"/>
      <dgm:spPr/>
    </dgm:pt>
    <dgm:pt modelId="{26A08718-36D4-4751-A462-08FCA2091FDE}" type="pres">
      <dgm:prSet presAssocID="{28299492-7137-4112-BF69-0FA9B47FA68A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3F9A9-3255-4F85-9E4E-A97647400622}" type="pres">
      <dgm:prSet presAssocID="{28299492-7137-4112-BF69-0FA9B47FA68A}" presName="accent_2" presStyleCnt="0"/>
      <dgm:spPr/>
    </dgm:pt>
    <dgm:pt modelId="{07EE0DFB-4C8D-4635-BD57-4FD5679D4AB7}" type="pres">
      <dgm:prSet presAssocID="{28299492-7137-4112-BF69-0FA9B47FA68A}" presName="accentRepeatNode" presStyleLbl="solidFgAcc1" presStyleIdx="1" presStyleCnt="2"/>
      <dgm:spPr/>
    </dgm:pt>
  </dgm:ptLst>
  <dgm:cxnLst>
    <dgm:cxn modelId="{2342D7E7-E2CD-49D0-BE84-5BC001679F14}" srcId="{EAF13B8F-E71C-4DC2-93D6-EB3A41FA93C4}" destId="{28299492-7137-4112-BF69-0FA9B47FA68A}" srcOrd="1" destOrd="0" parTransId="{659678C2-D35D-4032-BA2C-97723331FAF7}" sibTransId="{EBCD590E-B4AE-4CE5-B6C9-932EE3865ADB}"/>
    <dgm:cxn modelId="{ED7A5E31-1806-4846-B20E-51772B14F066}" type="presOf" srcId="{D8841274-7B1E-4151-98D0-DCDE83AA007B}" destId="{ABDEEE78-9086-42CE-8914-8EA91623E50D}" srcOrd="0" destOrd="0" presId="urn:microsoft.com/office/officeart/2008/layout/VerticalCurvedList"/>
    <dgm:cxn modelId="{D42AC4CB-11F7-4903-9F86-6C9B26E3F4F5}" type="presOf" srcId="{31EDE55B-0D6F-4A65-B57D-ECF9FD826BE3}" destId="{500FDD8B-4002-4AB0-8E9A-F4496E411B83}" srcOrd="0" destOrd="0" presId="urn:microsoft.com/office/officeart/2008/layout/VerticalCurvedList"/>
    <dgm:cxn modelId="{9A3C2B46-F233-4DB5-972B-ED6A9A0A96CC}" type="presOf" srcId="{EAF13B8F-E71C-4DC2-93D6-EB3A41FA93C4}" destId="{F10DFC29-63D5-4959-9D33-CD34F961A4FE}" srcOrd="0" destOrd="0" presId="urn:microsoft.com/office/officeart/2008/layout/VerticalCurvedList"/>
    <dgm:cxn modelId="{EDEED8F5-ACF0-4C82-8D6E-8CF29B50E632}" type="presOf" srcId="{28299492-7137-4112-BF69-0FA9B47FA68A}" destId="{26A08718-36D4-4751-A462-08FCA2091FDE}" srcOrd="0" destOrd="0" presId="urn:microsoft.com/office/officeart/2008/layout/VerticalCurvedList"/>
    <dgm:cxn modelId="{3CE7FC0F-F2CA-41DE-96F0-FF6A4A4DEAD3}" srcId="{EAF13B8F-E71C-4DC2-93D6-EB3A41FA93C4}" destId="{D8841274-7B1E-4151-98D0-DCDE83AA007B}" srcOrd="0" destOrd="0" parTransId="{FDA18A2E-979C-4D4D-98FD-CE307FBB021A}" sibTransId="{31EDE55B-0D6F-4A65-B57D-ECF9FD826BE3}"/>
    <dgm:cxn modelId="{C7661735-00DF-4F63-8C91-5A8997081E84}" type="presParOf" srcId="{F10DFC29-63D5-4959-9D33-CD34F961A4FE}" destId="{81C2EBD8-07FA-407B-AC54-F639B6F60B3F}" srcOrd="0" destOrd="0" presId="urn:microsoft.com/office/officeart/2008/layout/VerticalCurvedList"/>
    <dgm:cxn modelId="{4C1B1274-FC45-441B-B473-E8EFB7BD1E22}" type="presParOf" srcId="{81C2EBD8-07FA-407B-AC54-F639B6F60B3F}" destId="{F6C90738-8AAB-4870-802D-96FEC62E0A82}" srcOrd="0" destOrd="0" presId="urn:microsoft.com/office/officeart/2008/layout/VerticalCurvedList"/>
    <dgm:cxn modelId="{F0E88EDD-4AB3-48F7-8113-EF7123D60C1A}" type="presParOf" srcId="{F6C90738-8AAB-4870-802D-96FEC62E0A82}" destId="{F6E95190-A8A2-47E2-8AEC-62AEA91A2D94}" srcOrd="0" destOrd="0" presId="urn:microsoft.com/office/officeart/2008/layout/VerticalCurvedList"/>
    <dgm:cxn modelId="{389EC673-40DF-4D83-BA1E-F9926578C1C9}" type="presParOf" srcId="{F6C90738-8AAB-4870-802D-96FEC62E0A82}" destId="{500FDD8B-4002-4AB0-8E9A-F4496E411B83}" srcOrd="1" destOrd="0" presId="urn:microsoft.com/office/officeart/2008/layout/VerticalCurvedList"/>
    <dgm:cxn modelId="{19D3163C-7B03-4F2F-B48B-DCDFAF957760}" type="presParOf" srcId="{F6C90738-8AAB-4870-802D-96FEC62E0A82}" destId="{D5A2F695-FF4C-4CAB-9850-F744995CCD18}" srcOrd="2" destOrd="0" presId="urn:microsoft.com/office/officeart/2008/layout/VerticalCurvedList"/>
    <dgm:cxn modelId="{7F3B07BB-5830-477D-AAC2-D6BB7042FCFE}" type="presParOf" srcId="{F6C90738-8AAB-4870-802D-96FEC62E0A82}" destId="{82E4875E-6298-4562-9DCA-8A516DD64671}" srcOrd="3" destOrd="0" presId="urn:microsoft.com/office/officeart/2008/layout/VerticalCurvedList"/>
    <dgm:cxn modelId="{A5975993-3FC5-47EC-95E1-984C569D099F}" type="presParOf" srcId="{81C2EBD8-07FA-407B-AC54-F639B6F60B3F}" destId="{ABDEEE78-9086-42CE-8914-8EA91623E50D}" srcOrd="1" destOrd="0" presId="urn:microsoft.com/office/officeart/2008/layout/VerticalCurvedList"/>
    <dgm:cxn modelId="{680F79AC-F65D-4806-B978-EF72B4F6436F}" type="presParOf" srcId="{81C2EBD8-07FA-407B-AC54-F639B6F60B3F}" destId="{C17358A1-0A9F-4814-934C-6615E17B0695}" srcOrd="2" destOrd="0" presId="urn:microsoft.com/office/officeart/2008/layout/VerticalCurvedList"/>
    <dgm:cxn modelId="{1F3AB033-DA4C-4034-9A5C-2738FC0AC39A}" type="presParOf" srcId="{C17358A1-0A9F-4814-934C-6615E17B0695}" destId="{20B1B65C-DB43-4A4D-B40F-9A75D3A658A2}" srcOrd="0" destOrd="0" presId="urn:microsoft.com/office/officeart/2008/layout/VerticalCurvedList"/>
    <dgm:cxn modelId="{3FA74C29-9306-4609-BFF3-4AAD56D837E5}" type="presParOf" srcId="{81C2EBD8-07FA-407B-AC54-F639B6F60B3F}" destId="{26A08718-36D4-4751-A462-08FCA2091FDE}" srcOrd="3" destOrd="0" presId="urn:microsoft.com/office/officeart/2008/layout/VerticalCurvedList"/>
    <dgm:cxn modelId="{5FE048C7-B7ED-4B77-AD98-8EB1D583CE23}" type="presParOf" srcId="{81C2EBD8-07FA-407B-AC54-F639B6F60B3F}" destId="{1C73F9A9-3255-4F85-9E4E-A97647400622}" srcOrd="4" destOrd="0" presId="urn:microsoft.com/office/officeart/2008/layout/VerticalCurvedList"/>
    <dgm:cxn modelId="{EC673B96-6EBB-4991-B066-75D847E78563}" type="presParOf" srcId="{1C73F9A9-3255-4F85-9E4E-A97647400622}" destId="{07EE0DFB-4C8D-4635-BD57-4FD5679D4AB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BF6BDE-9BC4-4BF7-8EBF-60BBDEF5E39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6B8EDA1D-56F1-42F7-ABAB-7A2CB87C9814}">
      <dgm:prSet phldrT="[Текст]" custT="1"/>
      <dgm:spPr>
        <a:solidFill>
          <a:schemeClr val="bg1"/>
        </a:solidFill>
      </dgm:spPr>
      <dgm:t>
        <a:bodyPr/>
        <a:lstStyle/>
        <a:p>
          <a:pPr marL="0"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 Приказ Министра здравоохранения и социального развития РК от 25 февраля 2015 года №96 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«Об утверждении перечня категорий населения, которым оказывается паллиативная помощь и сестринский уход»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;</a:t>
          </a:r>
        </a:p>
        <a:p>
          <a:pPr marL="0"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 Приказ</a:t>
          </a:r>
          <a:r>
            <a:rPr lang="en-US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Министра здравоохранения РК от 14 ноября 2013 года №657. 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«Об утверждении стандарта организации оказания паллиативной помощи населению РК»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;</a:t>
          </a:r>
        </a:p>
        <a:p>
          <a:pPr marL="0"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 Приказ </a:t>
          </a:r>
          <a:r>
            <a:rPr lang="ru-RU" sz="2400" b="0" kern="1200" dirty="0" err="1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и.о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. Министра здравоохранения РК от 20 мая 2014 года №269 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«Об утверждении стандарта организации оказания сестринского ухода населению РК»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;</a:t>
          </a:r>
        </a:p>
        <a:p>
          <a:pPr marL="0" marR="0" lvl="0" indent="0" algn="just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 Приказ Министра здравоохранения РК от 27 марта 2015 года №168 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«Об утверждении правил оказания паллиативной помощи и сестринского ухода».</a:t>
          </a:r>
          <a:r>
            <a:rPr lang="ru-RU" sz="2400" b="1" kern="120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2000" b="0" i="0" kern="1200" dirty="0">
              <a:solidFill>
                <a:srgbClr val="FF0000"/>
              </a:solidFill>
            </a:rPr>
            <a:t> </a:t>
          </a:r>
          <a:r>
            <a:rPr lang="ru-RU" sz="1800" b="0" i="0" kern="1200" dirty="0">
              <a:solidFill>
                <a:srgbClr val="FF0000"/>
              </a:solidFill>
            </a:rPr>
            <a:t>Внесены изм. и доп. в соответствии с приказом МЗ РК от 04.05.2019 </a:t>
          </a:r>
          <a:r>
            <a:rPr lang="ru-RU" sz="1800" b="0" i="0" kern="1200" dirty="0">
              <a:solidFill>
                <a:srgbClr val="FF0000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№ ҚР ДСМ-62</a:t>
          </a:r>
          <a:r>
            <a:rPr lang="ru-RU" sz="1800" b="0" i="0" kern="1200" dirty="0">
              <a:solidFill>
                <a:srgbClr val="FF0000"/>
              </a:solidFill>
            </a:rPr>
            <a:t> (вводится в действие по истечении десяти календарных дней после дня его первого официального опубликования).</a:t>
          </a:r>
          <a:r>
            <a:rPr lang="ru-RU" sz="1800" b="0" i="0" kern="1200" dirty="0"/>
            <a:t> действие </a:t>
          </a:r>
          <a:r>
            <a:rPr lang="ru-RU" sz="2000" b="0" i="0" kern="1200" dirty="0"/>
            <a:t>по истечении десяти календарных дней после дня его первого официального опубликования)</a:t>
          </a:r>
          <a:endParaRPr lang="ru-RU" sz="2000" b="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marR="0" lvl="0" indent="0" algn="just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b="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CEE0A8D6-9131-4A3E-98FC-87F5CECCB5A8}" type="sibTrans" cxnId="{BD390483-7CE7-41E6-B372-6056280CBCEF}">
      <dgm:prSet/>
      <dgm:spPr/>
      <dgm:t>
        <a:bodyPr/>
        <a:lstStyle/>
        <a:p>
          <a:endParaRPr lang="ru-RU"/>
        </a:p>
      </dgm:t>
    </dgm:pt>
    <dgm:pt modelId="{0278B742-20A4-4E71-AA05-B26C386BABA4}" type="parTrans" cxnId="{BD390483-7CE7-41E6-B372-6056280CBCEF}">
      <dgm:prSet/>
      <dgm:spPr/>
      <dgm:t>
        <a:bodyPr/>
        <a:lstStyle/>
        <a:p>
          <a:endParaRPr lang="ru-RU"/>
        </a:p>
      </dgm:t>
    </dgm:pt>
    <dgm:pt modelId="{48AD0AF3-52B6-44FF-BB5C-2192614DE748}" type="pres">
      <dgm:prSet presAssocID="{A8BF6BDE-9BC4-4BF7-8EBF-60BBDEF5E393}" presName="outerComposite" presStyleCnt="0">
        <dgm:presLayoutVars>
          <dgm:chMax val="5"/>
          <dgm:dir/>
          <dgm:resizeHandles val="exact"/>
        </dgm:presLayoutVars>
      </dgm:prSet>
      <dgm:spPr/>
    </dgm:pt>
    <dgm:pt modelId="{A0216E71-460C-4714-9300-091FAFDD462C}" type="pres">
      <dgm:prSet presAssocID="{A8BF6BDE-9BC4-4BF7-8EBF-60BBDEF5E393}" presName="dummyMaxCanvas" presStyleCnt="0">
        <dgm:presLayoutVars/>
      </dgm:prSet>
      <dgm:spPr/>
    </dgm:pt>
    <dgm:pt modelId="{23882135-9562-4632-999A-6F0451E841DB}" type="pres">
      <dgm:prSet presAssocID="{A8BF6BDE-9BC4-4BF7-8EBF-60BBDEF5E393}" presName="OneNode_1" presStyleLbl="node1" presStyleIdx="0" presStyleCnt="1" custScale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390483-7CE7-41E6-B372-6056280CBCEF}" srcId="{A8BF6BDE-9BC4-4BF7-8EBF-60BBDEF5E393}" destId="{6B8EDA1D-56F1-42F7-ABAB-7A2CB87C9814}" srcOrd="0" destOrd="0" parTransId="{0278B742-20A4-4E71-AA05-B26C386BABA4}" sibTransId="{CEE0A8D6-9131-4A3E-98FC-87F5CECCB5A8}"/>
    <dgm:cxn modelId="{DDE051A7-157C-4079-A47F-469FD4FE7422}" type="presOf" srcId="{6B8EDA1D-56F1-42F7-ABAB-7A2CB87C9814}" destId="{23882135-9562-4632-999A-6F0451E841DB}" srcOrd="0" destOrd="0" presId="urn:microsoft.com/office/officeart/2005/8/layout/vProcess5"/>
    <dgm:cxn modelId="{8D9D0B2E-8F46-4218-8E8F-81F8313EF7C7}" type="presOf" srcId="{A8BF6BDE-9BC4-4BF7-8EBF-60BBDEF5E393}" destId="{48AD0AF3-52B6-44FF-BB5C-2192614DE748}" srcOrd="0" destOrd="0" presId="urn:microsoft.com/office/officeart/2005/8/layout/vProcess5"/>
    <dgm:cxn modelId="{D7EF761D-359C-4475-BC1E-0C7F59BA1A8A}" type="presParOf" srcId="{48AD0AF3-52B6-44FF-BB5C-2192614DE748}" destId="{A0216E71-460C-4714-9300-091FAFDD462C}" srcOrd="0" destOrd="0" presId="urn:microsoft.com/office/officeart/2005/8/layout/vProcess5"/>
    <dgm:cxn modelId="{9145D065-1D0B-4EE2-9288-B6603EADAAC7}" type="presParOf" srcId="{48AD0AF3-52B6-44FF-BB5C-2192614DE748}" destId="{23882135-9562-4632-999A-6F0451E841DB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F13B8F-E71C-4DC2-93D6-EB3A41FA9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B29AEC-C912-4B7C-9A10-E572CF7AD3F8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Тариф услуг паллиативной помощи и сестринского ухода</a:t>
          </a:r>
        </a:p>
      </dgm:t>
    </dgm:pt>
    <dgm:pt modelId="{2B770C17-4186-4D90-83DA-FE01964620AE}" type="parTrans" cxnId="{18B26DF2-33B5-4BCA-8C36-CBED30F60331}">
      <dgm:prSet/>
      <dgm:spPr/>
      <dgm:t>
        <a:bodyPr/>
        <a:lstStyle/>
        <a:p>
          <a:endParaRPr lang="ru-RU"/>
        </a:p>
      </dgm:t>
    </dgm:pt>
    <dgm:pt modelId="{4FF6E7D0-30C3-4472-9F17-5020B3C54A14}" type="sibTrans" cxnId="{18B26DF2-33B5-4BCA-8C36-CBED30F60331}">
      <dgm:prSet/>
      <dgm:spPr/>
      <dgm:t>
        <a:bodyPr/>
        <a:lstStyle/>
        <a:p>
          <a:endParaRPr lang="ru-RU"/>
        </a:p>
      </dgm:t>
    </dgm:pt>
    <dgm:pt modelId="{D8841274-7B1E-4151-98D0-DCDE83AA007B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b="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Количество койко-дней, проведенных при оказании паллиативной помощи и сестринского ухода  </a:t>
          </a:r>
          <a:endParaRPr lang="ru-RU" sz="2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A18A2E-979C-4D4D-98FD-CE307FBB021A}" type="parTrans" cxnId="{3CE7FC0F-F2CA-41DE-96F0-FF6A4A4DEAD3}">
      <dgm:prSet/>
      <dgm:spPr/>
      <dgm:t>
        <a:bodyPr/>
        <a:lstStyle/>
        <a:p>
          <a:endParaRPr lang="ru-RU"/>
        </a:p>
      </dgm:t>
    </dgm:pt>
    <dgm:pt modelId="{31EDE55B-0D6F-4A65-B57D-ECF9FD826BE3}" type="sibTrans" cxnId="{3CE7FC0F-F2CA-41DE-96F0-FF6A4A4DEAD3}">
      <dgm:prSet/>
      <dgm:spPr/>
      <dgm:t>
        <a:bodyPr/>
        <a:lstStyle/>
        <a:p>
          <a:endParaRPr lang="ru-RU"/>
        </a:p>
      </dgm:t>
    </dgm:pt>
    <dgm:pt modelId="{F10DFC29-63D5-4959-9D33-CD34F961A4FE}" type="pres">
      <dgm:prSet presAssocID="{EAF13B8F-E71C-4DC2-93D6-EB3A41FA93C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1C2EBD8-07FA-407B-AC54-F639B6F60B3F}" type="pres">
      <dgm:prSet presAssocID="{EAF13B8F-E71C-4DC2-93D6-EB3A41FA93C4}" presName="Name1" presStyleCnt="0"/>
      <dgm:spPr/>
    </dgm:pt>
    <dgm:pt modelId="{F6C90738-8AAB-4870-802D-96FEC62E0A82}" type="pres">
      <dgm:prSet presAssocID="{EAF13B8F-E71C-4DC2-93D6-EB3A41FA93C4}" presName="cycle" presStyleCnt="0"/>
      <dgm:spPr/>
    </dgm:pt>
    <dgm:pt modelId="{F6E95190-A8A2-47E2-8AEC-62AEA91A2D94}" type="pres">
      <dgm:prSet presAssocID="{EAF13B8F-E71C-4DC2-93D6-EB3A41FA93C4}" presName="srcNode" presStyleLbl="node1" presStyleIdx="0" presStyleCnt="2"/>
      <dgm:spPr/>
    </dgm:pt>
    <dgm:pt modelId="{500FDD8B-4002-4AB0-8E9A-F4496E411B83}" type="pres">
      <dgm:prSet presAssocID="{EAF13B8F-E71C-4DC2-93D6-EB3A41FA93C4}" presName="conn" presStyleLbl="parChTrans1D2" presStyleIdx="0" presStyleCnt="1"/>
      <dgm:spPr/>
      <dgm:t>
        <a:bodyPr/>
        <a:lstStyle/>
        <a:p>
          <a:endParaRPr lang="ru-RU"/>
        </a:p>
      </dgm:t>
    </dgm:pt>
    <dgm:pt modelId="{D5A2F695-FF4C-4CAB-9850-F744995CCD18}" type="pres">
      <dgm:prSet presAssocID="{EAF13B8F-E71C-4DC2-93D6-EB3A41FA93C4}" presName="extraNode" presStyleLbl="node1" presStyleIdx="0" presStyleCnt="2"/>
      <dgm:spPr/>
    </dgm:pt>
    <dgm:pt modelId="{82E4875E-6298-4562-9DCA-8A516DD64671}" type="pres">
      <dgm:prSet presAssocID="{EAF13B8F-E71C-4DC2-93D6-EB3A41FA93C4}" presName="dstNode" presStyleLbl="node1" presStyleIdx="0" presStyleCnt="2"/>
      <dgm:spPr/>
    </dgm:pt>
    <dgm:pt modelId="{ABDEEE78-9086-42CE-8914-8EA91623E50D}" type="pres">
      <dgm:prSet presAssocID="{D8841274-7B1E-4151-98D0-DCDE83AA007B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358A1-0A9F-4814-934C-6615E17B0695}" type="pres">
      <dgm:prSet presAssocID="{D8841274-7B1E-4151-98D0-DCDE83AA007B}" presName="accent_1" presStyleCnt="0"/>
      <dgm:spPr/>
    </dgm:pt>
    <dgm:pt modelId="{20B1B65C-DB43-4A4D-B40F-9A75D3A658A2}" type="pres">
      <dgm:prSet presAssocID="{D8841274-7B1E-4151-98D0-DCDE83AA007B}" presName="accentRepeatNode" presStyleLbl="solidFgAcc1" presStyleIdx="0" presStyleCnt="2"/>
      <dgm:spPr/>
    </dgm:pt>
    <dgm:pt modelId="{580C9A58-DB65-4570-838C-0C149224AEA5}" type="pres">
      <dgm:prSet presAssocID="{31B29AEC-C912-4B7C-9A10-E572CF7AD3F8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7ECA35-C31F-49C6-983A-6D204D645232}" type="pres">
      <dgm:prSet presAssocID="{31B29AEC-C912-4B7C-9A10-E572CF7AD3F8}" presName="accent_2" presStyleCnt="0"/>
      <dgm:spPr/>
    </dgm:pt>
    <dgm:pt modelId="{F5B256E6-4C30-4E05-AC24-8135A23F9024}" type="pres">
      <dgm:prSet presAssocID="{31B29AEC-C912-4B7C-9A10-E572CF7AD3F8}" presName="accentRepeatNode" presStyleLbl="solidFgAcc1" presStyleIdx="1" presStyleCnt="2"/>
      <dgm:spPr/>
    </dgm:pt>
  </dgm:ptLst>
  <dgm:cxnLst>
    <dgm:cxn modelId="{ED7A5E31-1806-4846-B20E-51772B14F066}" type="presOf" srcId="{D8841274-7B1E-4151-98D0-DCDE83AA007B}" destId="{ABDEEE78-9086-42CE-8914-8EA91623E50D}" srcOrd="0" destOrd="0" presId="urn:microsoft.com/office/officeart/2008/layout/VerticalCurvedList"/>
    <dgm:cxn modelId="{D42AC4CB-11F7-4903-9F86-6C9B26E3F4F5}" type="presOf" srcId="{31EDE55B-0D6F-4A65-B57D-ECF9FD826BE3}" destId="{500FDD8B-4002-4AB0-8E9A-F4496E411B83}" srcOrd="0" destOrd="0" presId="urn:microsoft.com/office/officeart/2008/layout/VerticalCurvedList"/>
    <dgm:cxn modelId="{9A3C2B46-F233-4DB5-972B-ED6A9A0A96CC}" type="presOf" srcId="{EAF13B8F-E71C-4DC2-93D6-EB3A41FA93C4}" destId="{F10DFC29-63D5-4959-9D33-CD34F961A4FE}" srcOrd="0" destOrd="0" presId="urn:microsoft.com/office/officeart/2008/layout/VerticalCurvedList"/>
    <dgm:cxn modelId="{18B26DF2-33B5-4BCA-8C36-CBED30F60331}" srcId="{EAF13B8F-E71C-4DC2-93D6-EB3A41FA93C4}" destId="{31B29AEC-C912-4B7C-9A10-E572CF7AD3F8}" srcOrd="1" destOrd="0" parTransId="{2B770C17-4186-4D90-83DA-FE01964620AE}" sibTransId="{4FF6E7D0-30C3-4472-9F17-5020B3C54A14}"/>
    <dgm:cxn modelId="{1441E784-9FB6-48BC-865F-2E0B6E079CBA}" type="presOf" srcId="{31B29AEC-C912-4B7C-9A10-E572CF7AD3F8}" destId="{580C9A58-DB65-4570-838C-0C149224AEA5}" srcOrd="0" destOrd="0" presId="urn:microsoft.com/office/officeart/2008/layout/VerticalCurvedList"/>
    <dgm:cxn modelId="{3CE7FC0F-F2CA-41DE-96F0-FF6A4A4DEAD3}" srcId="{EAF13B8F-E71C-4DC2-93D6-EB3A41FA93C4}" destId="{D8841274-7B1E-4151-98D0-DCDE83AA007B}" srcOrd="0" destOrd="0" parTransId="{FDA18A2E-979C-4D4D-98FD-CE307FBB021A}" sibTransId="{31EDE55B-0D6F-4A65-B57D-ECF9FD826BE3}"/>
    <dgm:cxn modelId="{C7661735-00DF-4F63-8C91-5A8997081E84}" type="presParOf" srcId="{F10DFC29-63D5-4959-9D33-CD34F961A4FE}" destId="{81C2EBD8-07FA-407B-AC54-F639B6F60B3F}" srcOrd="0" destOrd="0" presId="urn:microsoft.com/office/officeart/2008/layout/VerticalCurvedList"/>
    <dgm:cxn modelId="{4C1B1274-FC45-441B-B473-E8EFB7BD1E22}" type="presParOf" srcId="{81C2EBD8-07FA-407B-AC54-F639B6F60B3F}" destId="{F6C90738-8AAB-4870-802D-96FEC62E0A82}" srcOrd="0" destOrd="0" presId="urn:microsoft.com/office/officeart/2008/layout/VerticalCurvedList"/>
    <dgm:cxn modelId="{F0E88EDD-4AB3-48F7-8113-EF7123D60C1A}" type="presParOf" srcId="{F6C90738-8AAB-4870-802D-96FEC62E0A82}" destId="{F6E95190-A8A2-47E2-8AEC-62AEA91A2D94}" srcOrd="0" destOrd="0" presId="urn:microsoft.com/office/officeart/2008/layout/VerticalCurvedList"/>
    <dgm:cxn modelId="{389EC673-40DF-4D83-BA1E-F9926578C1C9}" type="presParOf" srcId="{F6C90738-8AAB-4870-802D-96FEC62E0A82}" destId="{500FDD8B-4002-4AB0-8E9A-F4496E411B83}" srcOrd="1" destOrd="0" presId="urn:microsoft.com/office/officeart/2008/layout/VerticalCurvedList"/>
    <dgm:cxn modelId="{19D3163C-7B03-4F2F-B48B-DCDFAF957760}" type="presParOf" srcId="{F6C90738-8AAB-4870-802D-96FEC62E0A82}" destId="{D5A2F695-FF4C-4CAB-9850-F744995CCD18}" srcOrd="2" destOrd="0" presId="urn:microsoft.com/office/officeart/2008/layout/VerticalCurvedList"/>
    <dgm:cxn modelId="{7F3B07BB-5830-477D-AAC2-D6BB7042FCFE}" type="presParOf" srcId="{F6C90738-8AAB-4870-802D-96FEC62E0A82}" destId="{82E4875E-6298-4562-9DCA-8A516DD64671}" srcOrd="3" destOrd="0" presId="urn:microsoft.com/office/officeart/2008/layout/VerticalCurvedList"/>
    <dgm:cxn modelId="{A5975993-3FC5-47EC-95E1-984C569D099F}" type="presParOf" srcId="{81C2EBD8-07FA-407B-AC54-F639B6F60B3F}" destId="{ABDEEE78-9086-42CE-8914-8EA91623E50D}" srcOrd="1" destOrd="0" presId="urn:microsoft.com/office/officeart/2008/layout/VerticalCurvedList"/>
    <dgm:cxn modelId="{680F79AC-F65D-4806-B978-EF72B4F6436F}" type="presParOf" srcId="{81C2EBD8-07FA-407B-AC54-F639B6F60B3F}" destId="{C17358A1-0A9F-4814-934C-6615E17B0695}" srcOrd="2" destOrd="0" presId="urn:microsoft.com/office/officeart/2008/layout/VerticalCurvedList"/>
    <dgm:cxn modelId="{1F3AB033-DA4C-4034-9A5C-2738FC0AC39A}" type="presParOf" srcId="{C17358A1-0A9F-4814-934C-6615E17B0695}" destId="{20B1B65C-DB43-4A4D-B40F-9A75D3A658A2}" srcOrd="0" destOrd="0" presId="urn:microsoft.com/office/officeart/2008/layout/VerticalCurvedList"/>
    <dgm:cxn modelId="{CCB4BCB0-12D2-4FA9-B4D8-73455D243BDB}" type="presParOf" srcId="{81C2EBD8-07FA-407B-AC54-F639B6F60B3F}" destId="{580C9A58-DB65-4570-838C-0C149224AEA5}" srcOrd="3" destOrd="0" presId="urn:microsoft.com/office/officeart/2008/layout/VerticalCurvedList"/>
    <dgm:cxn modelId="{7743BF40-8E62-4AA5-AC52-A94BDD1FE398}" type="presParOf" srcId="{81C2EBD8-07FA-407B-AC54-F639B6F60B3F}" destId="{3B7ECA35-C31F-49C6-983A-6D204D645232}" srcOrd="4" destOrd="0" presId="urn:microsoft.com/office/officeart/2008/layout/VerticalCurvedList"/>
    <dgm:cxn modelId="{985A87AE-389A-4711-A0EF-3E5FC003D9AE}" type="presParOf" srcId="{3B7ECA35-C31F-49C6-983A-6D204D645232}" destId="{F5B256E6-4C30-4E05-AC24-8135A23F902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113586-074C-4BF9-A579-5DA2D4BAC78A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472AE87-5AAD-4926-8E97-8F4C46234536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noFill/>
        </a:ln>
      </dgm:spPr>
      <dgm:t>
        <a:bodyPr anchor="ctr"/>
        <a:lstStyle/>
        <a:p>
          <a:pPr rtl="0"/>
          <a:r>
            <a:rPr lang="ru-RU" sz="1800" b="1" dirty="0">
              <a:solidFill>
                <a:srgbClr val="002060"/>
              </a:solidFill>
              <a:latin typeface="+mn-lt"/>
            </a:rPr>
            <a:t>КЗГ (случай)</a:t>
          </a:r>
        </a:p>
      </dgm:t>
    </dgm:pt>
    <dgm:pt modelId="{DC2C302B-98CE-4BB7-BC00-BEA8611DD015}" type="parTrans" cxnId="{68A17F86-F8D5-4C8F-9C11-F3025DBB6DFA}">
      <dgm:prSet/>
      <dgm:spPr/>
      <dgm:t>
        <a:bodyPr/>
        <a:lstStyle/>
        <a:p>
          <a:endParaRPr lang="ru-RU">
            <a:solidFill>
              <a:schemeClr val="tx1"/>
            </a:solidFill>
            <a:latin typeface="+mn-lt"/>
          </a:endParaRPr>
        </a:p>
      </dgm:t>
    </dgm:pt>
    <dgm:pt modelId="{58C45D58-9958-4D42-A981-00D984B30500}" type="sibTrans" cxnId="{68A17F86-F8D5-4C8F-9C11-F3025DBB6DFA}">
      <dgm:prSet/>
      <dgm:spPr/>
      <dgm:t>
        <a:bodyPr/>
        <a:lstStyle/>
        <a:p>
          <a:endParaRPr lang="ru-RU">
            <a:solidFill>
              <a:schemeClr val="tx1"/>
            </a:solidFill>
            <a:latin typeface="+mn-lt"/>
          </a:endParaRPr>
        </a:p>
      </dgm:t>
    </dgm:pt>
    <dgm:pt modelId="{4E64381F-862F-4C83-BEFF-6D1C6A2A3494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4">
            <a:lumMod val="20000"/>
            <a:lumOff val="80000"/>
          </a:schemeClr>
        </a:solidFill>
        <a:ln>
          <a:noFill/>
        </a:ln>
      </dgm:spPr>
      <dgm:t>
        <a:bodyPr/>
        <a:lstStyle/>
        <a:p>
          <a:pPr rtl="0"/>
          <a:r>
            <a:rPr lang="ru-RU" sz="2000" b="1" dirty="0">
              <a:solidFill>
                <a:srgbClr val="002060"/>
              </a:solidFill>
              <a:latin typeface="+mn-lt"/>
            </a:rPr>
            <a:t>Тарификатор (услуги)</a:t>
          </a:r>
        </a:p>
      </dgm:t>
    </dgm:pt>
    <dgm:pt modelId="{7F78224C-F02E-461C-9C9F-921A824CB493}" type="parTrans" cxnId="{4E69B9DF-CAA0-4B36-83C1-682793F26AC0}">
      <dgm:prSet/>
      <dgm:spPr/>
      <dgm:t>
        <a:bodyPr/>
        <a:lstStyle/>
        <a:p>
          <a:endParaRPr lang="ru-RU">
            <a:solidFill>
              <a:schemeClr val="tx1"/>
            </a:solidFill>
            <a:latin typeface="+mn-lt"/>
          </a:endParaRPr>
        </a:p>
      </dgm:t>
    </dgm:pt>
    <dgm:pt modelId="{13989B4F-F4D8-48B2-9F8F-DAEC66654C60}" type="sibTrans" cxnId="{4E69B9DF-CAA0-4B36-83C1-682793F26AC0}">
      <dgm:prSet/>
      <dgm:spPr/>
      <dgm:t>
        <a:bodyPr/>
        <a:lstStyle/>
        <a:p>
          <a:endParaRPr lang="ru-RU">
            <a:solidFill>
              <a:schemeClr val="tx1"/>
            </a:solidFill>
            <a:latin typeface="+mn-lt"/>
          </a:endParaRPr>
        </a:p>
      </dgm:t>
    </dgm:pt>
    <dgm:pt modelId="{0525400A-01E4-42CC-A55C-A339282709F9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40000"/>
            <a:lumOff val="60000"/>
          </a:schemeClr>
        </a:solidFill>
        <a:ln>
          <a:noFill/>
        </a:ln>
      </dgm:spPr>
      <dgm:t>
        <a:bodyPr anchor="ctr"/>
        <a:lstStyle/>
        <a:p>
          <a:pPr rtl="0"/>
          <a:r>
            <a:rPr lang="ru-RU" sz="2000" b="1" dirty="0">
              <a:solidFill>
                <a:srgbClr val="002060"/>
              </a:solidFill>
              <a:latin typeface="+mn-lt"/>
            </a:rPr>
            <a:t>факт</a:t>
          </a:r>
        </a:p>
      </dgm:t>
    </dgm:pt>
    <dgm:pt modelId="{F220BE08-D3C3-4F0E-9927-EFA027FEFA07}" type="parTrans" cxnId="{E8A8FEF9-026D-42E6-8DCA-29BE9CF6C7BE}">
      <dgm:prSet/>
      <dgm:spPr/>
      <dgm:t>
        <a:bodyPr/>
        <a:lstStyle/>
        <a:p>
          <a:endParaRPr lang="ru-RU">
            <a:solidFill>
              <a:schemeClr val="tx1"/>
            </a:solidFill>
            <a:latin typeface="+mn-lt"/>
          </a:endParaRPr>
        </a:p>
      </dgm:t>
    </dgm:pt>
    <dgm:pt modelId="{891D671C-F626-401F-ACDD-602524B048E0}" type="sibTrans" cxnId="{E8A8FEF9-026D-42E6-8DCA-29BE9CF6C7BE}">
      <dgm:prSet/>
      <dgm:spPr/>
      <dgm:t>
        <a:bodyPr/>
        <a:lstStyle/>
        <a:p>
          <a:endParaRPr lang="ru-RU">
            <a:solidFill>
              <a:schemeClr val="tx1"/>
            </a:solidFill>
            <a:latin typeface="+mn-lt"/>
          </a:endParaRPr>
        </a:p>
      </dgm:t>
    </dgm:pt>
    <dgm:pt modelId="{119EA96E-27A0-4C19-AF38-E79CF6ADDD14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2000" b="1" dirty="0">
              <a:solidFill>
                <a:srgbClr val="002060"/>
              </a:solidFill>
              <a:latin typeface="+mn-lt"/>
            </a:rPr>
            <a:t>Комплексный тариф </a:t>
          </a:r>
        </a:p>
      </dgm:t>
    </dgm:pt>
    <dgm:pt modelId="{3A08D500-08B8-4E73-B8E6-337662C1BA88}" type="parTrans" cxnId="{01C91321-812C-45D5-AA3A-FCBFCBECD092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9AEC2066-FDC1-4693-A226-4BEE863A5083}" type="sibTrans" cxnId="{01C91321-812C-45D5-AA3A-FCBFCBECD092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A8F231FF-E79A-49C1-ACAC-1FC507C565F6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bg1">
            <a:lumMod val="95000"/>
          </a:schemeClr>
        </a:solidFill>
        <a:ln>
          <a:noFill/>
        </a:ln>
      </dgm:spPr>
      <dgm:t>
        <a:bodyPr spcFirstLastPara="0" vert="horz" wrap="square" lIns="91440" tIns="45720" rIns="91440" bIns="45720" numCol="1" spcCol="1270" anchor="ctr" anchorCtr="0"/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Расходы на иногородних больных и ВТМУ, перешедшие на СМП</a:t>
          </a:r>
        </a:p>
      </dgm:t>
    </dgm:pt>
    <dgm:pt modelId="{FFA47676-2EE7-4A83-9F69-2A1FA7615AFA}" type="parTrans" cxnId="{1AE9A57E-6F97-489B-A202-71EB960D3C61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0B14184A-9A70-42D9-A62C-C1F1647F80D1}" type="sibTrans" cxnId="{1AE9A57E-6F97-489B-A202-71EB960D3C61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280F141D-8408-41D5-9E74-49F748036374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20000"/>
            <a:lumOff val="80000"/>
          </a:schemeClr>
        </a:solidFill>
        <a:ln>
          <a:noFill/>
        </a:ln>
      </dgm:spPr>
      <dgm:t>
        <a:bodyPr spcFirstLastPara="0" vert="horz" wrap="square" lIns="91440" tIns="45720" rIns="91440" bIns="45720" numCol="1" spcCol="1270" anchor="ctr" anchorCtr="0"/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Расходы на лучевую терапию;</a:t>
          </a:r>
        </a:p>
      </dgm:t>
    </dgm:pt>
    <dgm:pt modelId="{281D955E-24B1-4EA0-B83D-0CEBA095C820}" type="parTrans" cxnId="{4582B028-2422-459C-AAA1-0384A4C0B98F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55B275D8-685D-45A7-AEB4-094600ED2FAD}" type="sibTrans" cxnId="{4582B028-2422-459C-AAA1-0384A4C0B98F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830616D9-BC7E-4FDC-9794-BE3C09E053E4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ln/>
      </dgm:spPr>
      <dgm:t>
        <a:bodyPr spcFirstLastPara="0" vert="horz" wrap="square" lIns="91440" tIns="45720" rIns="91440" bIns="45720" numCol="1" spcCol="1270" anchor="ctr" anchorCtr="0"/>
        <a:lstStyle/>
        <a:p>
          <a:r>
            <a:rPr lang="ru-RU" sz="2000" kern="1200" dirty="0">
              <a:solidFill>
                <a:srgbClr val="002060"/>
              </a:solidFill>
              <a:latin typeface="+mn-lt"/>
            </a:rPr>
            <a:t>Расходы на химиопрепараты</a:t>
          </a:r>
        </a:p>
      </dgm:t>
    </dgm:pt>
    <dgm:pt modelId="{41602813-EFBE-4B6F-8454-91FD21EA6876}" type="parTrans" cxnId="{A1DFB077-F5A0-482D-9ABC-3ED28D8CAE7F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B3C99208-18D7-46CB-A840-B5965E3E5427}" type="sibTrans" cxnId="{A1DFB077-F5A0-482D-9ABC-3ED28D8CAE7F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776A9A0D-CF1F-4156-BBC6-EE07718A93D1}">
      <dgm:prSet custT="1"/>
      <dgm:spPr>
        <a:solidFill>
          <a:srgbClr val="5B9BD5">
            <a:lumMod val="40000"/>
            <a:lumOff val="6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60960" tIns="30480" rIns="60960" bIns="30480" numCol="1" spcCol="1270" anchor="ctr" anchorCtr="0"/>
        <a:lstStyle/>
        <a:p>
          <a:r>
            <a:rPr lang="ru-RU" sz="2000" kern="1200" dirty="0">
              <a:solidFill>
                <a:srgbClr val="002060"/>
              </a:solidFill>
              <a:latin typeface="+mn-lt"/>
            </a:rPr>
            <a:t>Расходы на лечение</a:t>
          </a:r>
        </a:p>
      </dgm:t>
    </dgm:pt>
    <dgm:pt modelId="{8E147648-C8ED-4A2C-960D-DC0F72A65AD6}" type="parTrans" cxnId="{3467DAB2-6D9C-47D0-BDB2-AADC4821230B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F5CD9BBA-74FC-400E-9F3F-F725A4E17157}" type="sibTrans" cxnId="{3467DAB2-6D9C-47D0-BDB2-AADC4821230B}">
      <dgm:prSet/>
      <dgm:spPr/>
      <dgm:t>
        <a:bodyPr/>
        <a:lstStyle/>
        <a:p>
          <a:endParaRPr lang="ru-RU">
            <a:latin typeface="+mn-lt"/>
          </a:endParaRPr>
        </a:p>
      </dgm:t>
    </dgm:pt>
    <dgm:pt modelId="{6F58D75B-16D5-41A9-BBC6-38915F318FA7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20000"/>
            <a:lumOff val="80000"/>
          </a:schemeClr>
        </a:solidFill>
        <a:ln>
          <a:noFill/>
        </a:ln>
      </dgm:spPr>
      <dgm:t>
        <a:bodyPr spcFirstLastPara="0" vert="horz" wrap="square" lIns="91440" tIns="45720" rIns="91440" bIns="45720" numCol="1" spcCol="1270" anchor="ctr" anchorCtr="0"/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молекулярно-генетическая и молекулярно-биологическая диагностика;</a:t>
          </a:r>
        </a:p>
      </dgm:t>
    </dgm:pt>
    <dgm:pt modelId="{BFFE0D10-5443-473B-91BD-22AEC698B9B6}" type="parTrans" cxnId="{C0747978-72E4-41BF-BEF4-63778154DAFD}">
      <dgm:prSet/>
      <dgm:spPr/>
      <dgm:t>
        <a:bodyPr/>
        <a:lstStyle/>
        <a:p>
          <a:endParaRPr lang="ru-RU"/>
        </a:p>
      </dgm:t>
    </dgm:pt>
    <dgm:pt modelId="{6C93255B-D933-4EF6-AAD4-0FC38B0823ED}" type="sibTrans" cxnId="{C0747978-72E4-41BF-BEF4-63778154DAFD}">
      <dgm:prSet/>
      <dgm:spPr/>
      <dgm:t>
        <a:bodyPr/>
        <a:lstStyle/>
        <a:p>
          <a:endParaRPr lang="ru-RU"/>
        </a:p>
      </dgm:t>
    </dgm:pt>
    <dgm:pt modelId="{75CD6785-DA22-410F-8877-01465C10ED9A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4">
            <a:lumMod val="20000"/>
            <a:lumOff val="80000"/>
          </a:schemeClr>
        </a:solidFill>
        <a:ln>
          <a:noFill/>
        </a:ln>
      </dgm:spPr>
      <dgm:t>
        <a:bodyPr spcFirstLastPara="0" vert="horz" wrap="square" lIns="91440" tIns="45720" rIns="91440" bIns="45720" numCol="1" spcCol="1270" anchor="ctr" anchorCtr="0"/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международные </a:t>
          </a:r>
          <a:r>
            <a:rPr lang="ru-RU" sz="2000" kern="1200" dirty="0" err="1">
              <a:solidFill>
                <a:srgbClr val="002060"/>
              </a:solidFill>
              <a:latin typeface="+mn-lt"/>
              <a:ea typeface="+mn-ea"/>
              <a:cs typeface="+mn-cs"/>
            </a:rPr>
            <a:t>телеконсультации</a:t>
          </a: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 </a:t>
          </a:r>
          <a:r>
            <a:rPr lang="ru-RU" sz="2000" kern="1200" dirty="0" err="1">
              <a:solidFill>
                <a:srgbClr val="002060"/>
              </a:solidFill>
              <a:latin typeface="+mn-lt"/>
              <a:ea typeface="+mn-ea"/>
              <a:cs typeface="+mn-cs"/>
            </a:rPr>
            <a:t>биообразцов</a:t>
          </a: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 опухолей через систему </a:t>
          </a:r>
          <a:r>
            <a:rPr lang="ru-RU" sz="2000" kern="1200" dirty="0" err="1">
              <a:solidFill>
                <a:srgbClr val="002060"/>
              </a:solidFill>
              <a:latin typeface="+mn-lt"/>
              <a:ea typeface="+mn-ea"/>
              <a:cs typeface="+mn-cs"/>
            </a:rPr>
            <a:t>телепатологии</a:t>
          </a: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;</a:t>
          </a:r>
        </a:p>
      </dgm:t>
    </dgm:pt>
    <dgm:pt modelId="{5D103E42-923D-4B85-9D59-90F2B07400FD}" type="parTrans" cxnId="{2485842B-0EA5-4076-B42A-3F369471951A}">
      <dgm:prSet/>
      <dgm:spPr/>
      <dgm:t>
        <a:bodyPr/>
        <a:lstStyle/>
        <a:p>
          <a:endParaRPr lang="ru-RU"/>
        </a:p>
      </dgm:t>
    </dgm:pt>
    <dgm:pt modelId="{89C3E54D-4C8A-4960-8762-6ADB1D29CC97}" type="sibTrans" cxnId="{2485842B-0EA5-4076-B42A-3F369471951A}">
      <dgm:prSet/>
      <dgm:spPr/>
      <dgm:t>
        <a:bodyPr/>
        <a:lstStyle/>
        <a:p>
          <a:endParaRPr lang="ru-RU"/>
        </a:p>
      </dgm:t>
    </dgm:pt>
    <dgm:pt modelId="{A0472428-67C4-4F3E-8C23-734ED6092482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chemeClr val="accent2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rtl="0"/>
          <a:r>
            <a:rPr lang="ru-RU" sz="2000" b="1" dirty="0">
              <a:solidFill>
                <a:srgbClr val="002060"/>
              </a:solidFill>
              <a:latin typeface="+mn-lt"/>
            </a:rPr>
            <a:t>Тариф (вызов)</a:t>
          </a:r>
        </a:p>
      </dgm:t>
    </dgm:pt>
    <dgm:pt modelId="{65E256EC-DEC5-4AE8-B183-B9FDE18940B9}" type="parTrans" cxnId="{CFA9DDE3-0D74-496A-907C-7E870EA19AFA}">
      <dgm:prSet/>
      <dgm:spPr/>
      <dgm:t>
        <a:bodyPr/>
        <a:lstStyle/>
        <a:p>
          <a:endParaRPr lang="ru-RU"/>
        </a:p>
      </dgm:t>
    </dgm:pt>
    <dgm:pt modelId="{EAA2C49A-6C20-436F-8CE4-3B9D84F4586C}" type="sibTrans" cxnId="{CFA9DDE3-0D74-496A-907C-7E870EA19AFA}">
      <dgm:prSet/>
      <dgm:spPr/>
      <dgm:t>
        <a:bodyPr/>
        <a:lstStyle/>
        <a:p>
          <a:endParaRPr lang="ru-RU"/>
        </a:p>
      </dgm:t>
    </dgm:pt>
    <dgm:pt modelId="{880438F3-C80E-4A5D-82E2-1B16F871EB31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2">
            <a:lumMod val="40000"/>
            <a:lumOff val="60000"/>
          </a:schemeClr>
        </a:solidFill>
        <a:ln>
          <a:noFill/>
        </a:ln>
      </dgm:spPr>
      <dgm:t>
        <a:bodyPr spcFirstLastPara="0" vert="horz" wrap="square" lIns="91440" tIns="45720" rIns="91440" bIns="45720" numCol="1" spcCol="1270" anchor="ctr" anchorCtr="0"/>
        <a:lstStyle/>
        <a:p>
          <a:pPr rtl="0">
            <a:buChar char="•"/>
          </a:pPr>
          <a:r>
            <a:rPr lang="ru-RU" sz="2000" dirty="0">
              <a:solidFill>
                <a:srgbClr val="002060"/>
              </a:solidFill>
              <a:latin typeface="+mn-lt"/>
              <a:ea typeface="+mn-ea"/>
              <a:cs typeface="+mn-cs"/>
            </a:rPr>
            <a:t>мобильные бригады паллиативной помощи;</a:t>
          </a:r>
        </a:p>
      </dgm:t>
    </dgm:pt>
    <dgm:pt modelId="{5667A17A-69B0-420B-B2E1-A5A1F963DC77}" type="parTrans" cxnId="{94C9A936-491E-4337-A214-F86AAD4FF68F}">
      <dgm:prSet/>
      <dgm:spPr/>
      <dgm:t>
        <a:bodyPr/>
        <a:lstStyle/>
        <a:p>
          <a:endParaRPr lang="ru-RU"/>
        </a:p>
      </dgm:t>
    </dgm:pt>
    <dgm:pt modelId="{4AAF1E25-D1C2-4E97-8ADA-24204FDFCB4C}" type="sibTrans" cxnId="{94C9A936-491E-4337-A214-F86AAD4FF68F}">
      <dgm:prSet/>
      <dgm:spPr/>
      <dgm:t>
        <a:bodyPr/>
        <a:lstStyle/>
        <a:p>
          <a:endParaRPr lang="ru-RU"/>
        </a:p>
      </dgm:t>
    </dgm:pt>
    <dgm:pt modelId="{C0D0D388-702D-4061-B5A6-79BD8E7283C0}" type="pres">
      <dgm:prSet presAssocID="{07113586-074C-4BF9-A579-5DA2D4BAC78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F0AF5D-EB7C-40D7-9591-56468B6A1A98}" type="pres">
      <dgm:prSet presAssocID="{7472AE87-5AAD-4926-8E97-8F4C46234536}" presName="linNode" presStyleCnt="0"/>
      <dgm:spPr/>
    </dgm:pt>
    <dgm:pt modelId="{54AF92AB-5604-4150-AE2F-D2DB20FCB245}" type="pres">
      <dgm:prSet presAssocID="{7472AE87-5AAD-4926-8E97-8F4C46234536}" presName="parentText" presStyleLbl="node1" presStyleIdx="0" presStyleCnt="5" custScaleX="649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BBEE2A-F753-43EA-958E-CB0B10B8E4C8}" type="pres">
      <dgm:prSet presAssocID="{7472AE87-5AAD-4926-8E97-8F4C46234536}" presName="descendantText" presStyleLbl="alignAccFollowNode1" presStyleIdx="0" presStyleCnt="5" custScaleX="122621">
        <dgm:presLayoutVars>
          <dgm:bulletEnabled val="1"/>
        </dgm:presLayoutVars>
      </dgm:prSet>
      <dgm:spPr>
        <a:xfrm rot="5400000">
          <a:off x="5992988" y="-2531851"/>
          <a:ext cx="735088" cy="5986384"/>
        </a:xfrm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A5F9B524-960B-41FD-85A7-17C9792D4801}" type="pres">
      <dgm:prSet presAssocID="{58C45D58-9958-4D42-A981-00D984B30500}" presName="sp" presStyleCnt="0"/>
      <dgm:spPr/>
    </dgm:pt>
    <dgm:pt modelId="{1EBADF1E-58C2-45E1-A9C1-7C8CE52B7C89}" type="pres">
      <dgm:prSet presAssocID="{4E64381F-862F-4C83-BEFF-6D1C6A2A3494}" presName="linNode" presStyleCnt="0"/>
      <dgm:spPr/>
    </dgm:pt>
    <dgm:pt modelId="{E3E36D7C-2EF3-4066-9A4A-A1A6715D5A7C}" type="pres">
      <dgm:prSet presAssocID="{4E64381F-862F-4C83-BEFF-6D1C6A2A3494}" presName="parentText" presStyleLbl="node1" presStyleIdx="1" presStyleCnt="5" custScaleX="64978" custScaleY="2285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0E307F-0B4B-4C47-A959-32F4DB241F27}" type="pres">
      <dgm:prSet presAssocID="{4E64381F-862F-4C83-BEFF-6D1C6A2A3494}" presName="descendantText" presStyleLbl="alignAccFollowNode1" presStyleIdx="1" presStyleCnt="5" custScaleX="123908" custScaleY="252199">
        <dgm:presLayoutVars>
          <dgm:bulletEnabled val="1"/>
        </dgm:presLayoutVars>
      </dgm:prSet>
      <dgm:spPr>
        <a:xfrm rot="5400000">
          <a:off x="5992988" y="-1567047"/>
          <a:ext cx="735088" cy="5986384"/>
        </a:xfrm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7CC1E011-E321-4345-80A7-F58AA0C9D8D2}" type="pres">
      <dgm:prSet presAssocID="{13989B4F-F4D8-48B2-9F8F-DAEC66654C60}" presName="sp" presStyleCnt="0"/>
      <dgm:spPr/>
    </dgm:pt>
    <dgm:pt modelId="{6C5E79F4-A682-4C2D-ADC5-FE71FAAC8E6C}" type="pres">
      <dgm:prSet presAssocID="{A0472428-67C4-4F3E-8C23-734ED6092482}" presName="linNode" presStyleCnt="0"/>
      <dgm:spPr/>
    </dgm:pt>
    <dgm:pt modelId="{E5D399D4-5235-4A3E-AE36-6F0C0A58B071}" type="pres">
      <dgm:prSet presAssocID="{A0472428-67C4-4F3E-8C23-734ED6092482}" presName="parentText" presStyleLbl="node1" presStyleIdx="2" presStyleCnt="5" custScaleX="64978" custScaleY="1231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0B878-E65D-4F90-8E8A-722542C6C7FD}" type="pres">
      <dgm:prSet presAssocID="{A0472428-67C4-4F3E-8C23-734ED6092482}" presName="descendantText" presStyleLbl="alignAccFollowNode1" presStyleIdx="2" presStyleCnt="5" custScaleX="123908" custScaleY="107750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A3F0B9A0-7866-495F-BE6F-C06E24D29710}" type="pres">
      <dgm:prSet presAssocID="{EAA2C49A-6C20-436F-8CE4-3B9D84F4586C}" presName="sp" presStyleCnt="0"/>
      <dgm:spPr/>
    </dgm:pt>
    <dgm:pt modelId="{40988F1F-951F-4D1D-BAB2-AF1EB8387887}" type="pres">
      <dgm:prSet presAssocID="{0525400A-01E4-42CC-A55C-A339282709F9}" presName="linNode" presStyleCnt="0"/>
      <dgm:spPr/>
    </dgm:pt>
    <dgm:pt modelId="{0232655D-7BF5-4B44-BB97-CD8A8751BFF0}" type="pres">
      <dgm:prSet presAssocID="{0525400A-01E4-42CC-A55C-A339282709F9}" presName="parentText" presStyleLbl="node1" presStyleIdx="3" presStyleCnt="5" custScaleX="649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EA2BB5-8C13-48D2-957E-9D9C126F0D86}" type="pres">
      <dgm:prSet presAssocID="{0525400A-01E4-42CC-A55C-A339282709F9}" presName="descendantText" presStyleLbl="alignAccFollowNode1" presStyleIdx="3" presStyleCnt="5" custScaleX="125364">
        <dgm:presLayoutVars>
          <dgm:bulletEnabled val="1"/>
        </dgm:presLayoutVars>
      </dgm:prSet>
      <dgm:spPr>
        <a:xfrm rot="5400000">
          <a:off x="5992988" y="-602243"/>
          <a:ext cx="735088" cy="5986384"/>
        </a:xfrm>
        <a:prstGeom prst="round2SameRect">
          <a:avLst/>
        </a:prstGeom>
      </dgm:spPr>
      <dgm:t>
        <a:bodyPr/>
        <a:lstStyle/>
        <a:p>
          <a:endParaRPr lang="ru-RU"/>
        </a:p>
      </dgm:t>
    </dgm:pt>
    <dgm:pt modelId="{4FB236F8-EBF9-4DB3-8A5C-ECEE657F5B1B}" type="pres">
      <dgm:prSet presAssocID="{891D671C-F626-401F-ACDD-602524B048E0}" presName="sp" presStyleCnt="0"/>
      <dgm:spPr/>
    </dgm:pt>
    <dgm:pt modelId="{B49DBC28-4274-4163-862C-47DFE1EB82B4}" type="pres">
      <dgm:prSet presAssocID="{119EA96E-27A0-4C19-AF38-E79CF6ADDD14}" presName="linNode" presStyleCnt="0"/>
      <dgm:spPr/>
    </dgm:pt>
    <dgm:pt modelId="{FF322ECD-7866-4BE3-8E51-526AAF872483}" type="pres">
      <dgm:prSet presAssocID="{119EA96E-27A0-4C19-AF38-E79CF6ADDD14}" presName="parentText" presStyleLbl="node1" presStyleIdx="4" presStyleCnt="5" custScaleX="649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D0037-6F03-416D-B55B-626446B197AD}" type="pres">
      <dgm:prSet presAssocID="{119EA96E-27A0-4C19-AF38-E79CF6ADDD14}" presName="descendantText" presStyleLbl="alignAccFollowNode1" presStyleIdx="4" presStyleCnt="5" custScaleX="128201">
        <dgm:presLayoutVars>
          <dgm:bulletEnabled val="1"/>
        </dgm:presLayoutVars>
      </dgm:prSet>
      <dgm:spPr>
        <a:xfrm rot="5400000">
          <a:off x="5992988" y="362560"/>
          <a:ext cx="735088" cy="5986384"/>
        </a:xfrm>
        <a:prstGeom prst="round2SameRect">
          <a:avLst/>
        </a:prstGeom>
      </dgm:spPr>
      <dgm:t>
        <a:bodyPr/>
        <a:lstStyle/>
        <a:p>
          <a:endParaRPr lang="ru-RU"/>
        </a:p>
      </dgm:t>
    </dgm:pt>
  </dgm:ptLst>
  <dgm:cxnLst>
    <dgm:cxn modelId="{3467DAB2-6D9C-47D0-BDB2-AADC4821230B}" srcId="{119EA96E-27A0-4C19-AF38-E79CF6ADDD14}" destId="{776A9A0D-CF1F-4156-BBC6-EE07718A93D1}" srcOrd="0" destOrd="0" parTransId="{8E147648-C8ED-4A2C-960D-DC0F72A65AD6}" sibTransId="{F5CD9BBA-74FC-400E-9F3F-F725A4E17157}"/>
    <dgm:cxn modelId="{38553954-F7B2-48F1-8D0B-14E37CC91245}" type="presOf" srcId="{6F58D75B-16D5-41A9-BBC6-38915F318FA7}" destId="{3D0E307F-0B4B-4C47-A959-32F4DB241F27}" srcOrd="0" destOrd="1" presId="urn:microsoft.com/office/officeart/2005/8/layout/vList5"/>
    <dgm:cxn modelId="{8FF49719-61C2-48A2-AB50-92619BFEC40B}" type="presOf" srcId="{880438F3-C80E-4A5D-82E2-1B16F871EB31}" destId="{8A40B878-E65D-4F90-8E8A-722542C6C7FD}" srcOrd="0" destOrd="0" presId="urn:microsoft.com/office/officeart/2005/8/layout/vList5"/>
    <dgm:cxn modelId="{4E69B9DF-CAA0-4B36-83C1-682793F26AC0}" srcId="{07113586-074C-4BF9-A579-5DA2D4BAC78A}" destId="{4E64381F-862F-4C83-BEFF-6D1C6A2A3494}" srcOrd="1" destOrd="0" parTransId="{7F78224C-F02E-461C-9C9F-921A824CB493}" sibTransId="{13989B4F-F4D8-48B2-9F8F-DAEC66654C60}"/>
    <dgm:cxn modelId="{01C91321-812C-45D5-AA3A-FCBFCBECD092}" srcId="{07113586-074C-4BF9-A579-5DA2D4BAC78A}" destId="{119EA96E-27A0-4C19-AF38-E79CF6ADDD14}" srcOrd="4" destOrd="0" parTransId="{3A08D500-08B8-4E73-B8E6-337662C1BA88}" sibTransId="{9AEC2066-FDC1-4693-A226-4BEE863A5083}"/>
    <dgm:cxn modelId="{A1DFB077-F5A0-482D-9ABC-3ED28D8CAE7F}" srcId="{0525400A-01E4-42CC-A55C-A339282709F9}" destId="{830616D9-BC7E-4FDC-9794-BE3C09E053E4}" srcOrd="0" destOrd="0" parTransId="{41602813-EFBE-4B6F-8454-91FD21EA6876}" sibTransId="{B3C99208-18D7-46CB-A840-B5965E3E5427}"/>
    <dgm:cxn modelId="{35AEF3FB-A9D9-4A6A-904C-EE842516E57E}" type="presOf" srcId="{119EA96E-27A0-4C19-AF38-E79CF6ADDD14}" destId="{FF322ECD-7866-4BE3-8E51-526AAF872483}" srcOrd="0" destOrd="0" presId="urn:microsoft.com/office/officeart/2005/8/layout/vList5"/>
    <dgm:cxn modelId="{2D499683-A5C3-4FA5-B911-091ADE375B1E}" type="presOf" srcId="{A0472428-67C4-4F3E-8C23-734ED6092482}" destId="{E5D399D4-5235-4A3E-AE36-6F0C0A58B071}" srcOrd="0" destOrd="0" presId="urn:microsoft.com/office/officeart/2005/8/layout/vList5"/>
    <dgm:cxn modelId="{8774A665-12A8-4141-A70B-5D2A9BEB535B}" type="presOf" srcId="{07113586-074C-4BF9-A579-5DA2D4BAC78A}" destId="{C0D0D388-702D-4061-B5A6-79BD8E7283C0}" srcOrd="0" destOrd="0" presId="urn:microsoft.com/office/officeart/2005/8/layout/vList5"/>
    <dgm:cxn modelId="{1AE9A57E-6F97-489B-A202-71EB960D3C61}" srcId="{7472AE87-5AAD-4926-8E97-8F4C46234536}" destId="{A8F231FF-E79A-49C1-ACAC-1FC507C565F6}" srcOrd="0" destOrd="0" parTransId="{FFA47676-2EE7-4A83-9F69-2A1FA7615AFA}" sibTransId="{0B14184A-9A70-42D9-A62C-C1F1647F80D1}"/>
    <dgm:cxn modelId="{52C6E1F7-D643-4F7E-9475-21ED03704686}" type="presOf" srcId="{280F141D-8408-41D5-9E74-49F748036374}" destId="{3D0E307F-0B4B-4C47-A959-32F4DB241F27}" srcOrd="0" destOrd="0" presId="urn:microsoft.com/office/officeart/2005/8/layout/vList5"/>
    <dgm:cxn modelId="{68A17F86-F8D5-4C8F-9C11-F3025DBB6DFA}" srcId="{07113586-074C-4BF9-A579-5DA2D4BAC78A}" destId="{7472AE87-5AAD-4926-8E97-8F4C46234536}" srcOrd="0" destOrd="0" parTransId="{DC2C302B-98CE-4BB7-BC00-BEA8611DD015}" sibTransId="{58C45D58-9958-4D42-A981-00D984B30500}"/>
    <dgm:cxn modelId="{5FB7137D-E74D-4684-9DC8-6FFCFFA57153}" type="presOf" srcId="{7472AE87-5AAD-4926-8E97-8F4C46234536}" destId="{54AF92AB-5604-4150-AE2F-D2DB20FCB245}" srcOrd="0" destOrd="0" presId="urn:microsoft.com/office/officeart/2005/8/layout/vList5"/>
    <dgm:cxn modelId="{94C9A936-491E-4337-A214-F86AAD4FF68F}" srcId="{A0472428-67C4-4F3E-8C23-734ED6092482}" destId="{880438F3-C80E-4A5D-82E2-1B16F871EB31}" srcOrd="0" destOrd="0" parTransId="{5667A17A-69B0-420B-B2E1-A5A1F963DC77}" sibTransId="{4AAF1E25-D1C2-4E97-8ADA-24204FDFCB4C}"/>
    <dgm:cxn modelId="{CFA9DDE3-0D74-496A-907C-7E870EA19AFA}" srcId="{07113586-074C-4BF9-A579-5DA2D4BAC78A}" destId="{A0472428-67C4-4F3E-8C23-734ED6092482}" srcOrd="2" destOrd="0" parTransId="{65E256EC-DEC5-4AE8-B183-B9FDE18940B9}" sibTransId="{EAA2C49A-6C20-436F-8CE4-3B9D84F4586C}"/>
    <dgm:cxn modelId="{4582B028-2422-459C-AAA1-0384A4C0B98F}" srcId="{4E64381F-862F-4C83-BEFF-6D1C6A2A3494}" destId="{280F141D-8408-41D5-9E74-49F748036374}" srcOrd="0" destOrd="0" parTransId="{281D955E-24B1-4EA0-B83D-0CEBA095C820}" sibTransId="{55B275D8-685D-45A7-AEB4-094600ED2FAD}"/>
    <dgm:cxn modelId="{C0747978-72E4-41BF-BEF4-63778154DAFD}" srcId="{4E64381F-862F-4C83-BEFF-6D1C6A2A3494}" destId="{6F58D75B-16D5-41A9-BBC6-38915F318FA7}" srcOrd="1" destOrd="0" parTransId="{BFFE0D10-5443-473B-91BD-22AEC698B9B6}" sibTransId="{6C93255B-D933-4EF6-AAD4-0FC38B0823ED}"/>
    <dgm:cxn modelId="{6D9A8652-0209-4365-98A1-EEB557A97B88}" type="presOf" srcId="{776A9A0D-CF1F-4156-BBC6-EE07718A93D1}" destId="{F1ED0037-6F03-416D-B55B-626446B197AD}" srcOrd="0" destOrd="0" presId="urn:microsoft.com/office/officeart/2005/8/layout/vList5"/>
    <dgm:cxn modelId="{2485842B-0EA5-4076-B42A-3F369471951A}" srcId="{4E64381F-862F-4C83-BEFF-6D1C6A2A3494}" destId="{75CD6785-DA22-410F-8877-01465C10ED9A}" srcOrd="2" destOrd="0" parTransId="{5D103E42-923D-4B85-9D59-90F2B07400FD}" sibTransId="{89C3E54D-4C8A-4960-8762-6ADB1D29CC97}"/>
    <dgm:cxn modelId="{B81641A9-100C-48C3-8A1F-C2BC4DCCBF7B}" type="presOf" srcId="{0525400A-01E4-42CC-A55C-A339282709F9}" destId="{0232655D-7BF5-4B44-BB97-CD8A8751BFF0}" srcOrd="0" destOrd="0" presId="urn:microsoft.com/office/officeart/2005/8/layout/vList5"/>
    <dgm:cxn modelId="{C8A55588-0F22-4371-BF18-D38277B45970}" type="presOf" srcId="{4E64381F-862F-4C83-BEFF-6D1C6A2A3494}" destId="{E3E36D7C-2EF3-4066-9A4A-A1A6715D5A7C}" srcOrd="0" destOrd="0" presId="urn:microsoft.com/office/officeart/2005/8/layout/vList5"/>
    <dgm:cxn modelId="{3E309218-CE8D-4435-B921-76D7159413C5}" type="presOf" srcId="{A8F231FF-E79A-49C1-ACAC-1FC507C565F6}" destId="{5DBBEE2A-F753-43EA-958E-CB0B10B8E4C8}" srcOrd="0" destOrd="0" presId="urn:microsoft.com/office/officeart/2005/8/layout/vList5"/>
    <dgm:cxn modelId="{E8A8FEF9-026D-42E6-8DCA-29BE9CF6C7BE}" srcId="{07113586-074C-4BF9-A579-5DA2D4BAC78A}" destId="{0525400A-01E4-42CC-A55C-A339282709F9}" srcOrd="3" destOrd="0" parTransId="{F220BE08-D3C3-4F0E-9927-EFA027FEFA07}" sibTransId="{891D671C-F626-401F-ACDD-602524B048E0}"/>
    <dgm:cxn modelId="{EA93BC72-9751-4E47-AF87-F27B2A7E05D5}" type="presOf" srcId="{830616D9-BC7E-4FDC-9794-BE3C09E053E4}" destId="{2CEA2BB5-8C13-48D2-957E-9D9C126F0D86}" srcOrd="0" destOrd="0" presId="urn:microsoft.com/office/officeart/2005/8/layout/vList5"/>
    <dgm:cxn modelId="{A830C013-5111-4711-AF8C-CD5B8981C40A}" type="presOf" srcId="{75CD6785-DA22-410F-8877-01465C10ED9A}" destId="{3D0E307F-0B4B-4C47-A959-32F4DB241F27}" srcOrd="0" destOrd="2" presId="urn:microsoft.com/office/officeart/2005/8/layout/vList5"/>
    <dgm:cxn modelId="{3B1E35EE-F353-4367-9398-21DDFB93ED1A}" type="presParOf" srcId="{C0D0D388-702D-4061-B5A6-79BD8E7283C0}" destId="{DAF0AF5D-EB7C-40D7-9591-56468B6A1A98}" srcOrd="0" destOrd="0" presId="urn:microsoft.com/office/officeart/2005/8/layout/vList5"/>
    <dgm:cxn modelId="{86BFC788-314A-47FA-B0CC-9A5F0BB4DF59}" type="presParOf" srcId="{DAF0AF5D-EB7C-40D7-9591-56468B6A1A98}" destId="{54AF92AB-5604-4150-AE2F-D2DB20FCB245}" srcOrd="0" destOrd="0" presId="urn:microsoft.com/office/officeart/2005/8/layout/vList5"/>
    <dgm:cxn modelId="{B2B8753D-71EC-4862-8DE4-990C8E1EDB7A}" type="presParOf" srcId="{DAF0AF5D-EB7C-40D7-9591-56468B6A1A98}" destId="{5DBBEE2A-F753-43EA-958E-CB0B10B8E4C8}" srcOrd="1" destOrd="0" presId="urn:microsoft.com/office/officeart/2005/8/layout/vList5"/>
    <dgm:cxn modelId="{5E521165-417C-4C39-AEF6-2C7841AFD30E}" type="presParOf" srcId="{C0D0D388-702D-4061-B5A6-79BD8E7283C0}" destId="{A5F9B524-960B-41FD-85A7-17C9792D4801}" srcOrd="1" destOrd="0" presId="urn:microsoft.com/office/officeart/2005/8/layout/vList5"/>
    <dgm:cxn modelId="{6A76B8A7-88E9-4D25-A6A2-F65A0FAE1143}" type="presParOf" srcId="{C0D0D388-702D-4061-B5A6-79BD8E7283C0}" destId="{1EBADF1E-58C2-45E1-A9C1-7C8CE52B7C89}" srcOrd="2" destOrd="0" presId="urn:microsoft.com/office/officeart/2005/8/layout/vList5"/>
    <dgm:cxn modelId="{CF0D799E-37F5-4D52-825D-906EB406C395}" type="presParOf" srcId="{1EBADF1E-58C2-45E1-A9C1-7C8CE52B7C89}" destId="{E3E36D7C-2EF3-4066-9A4A-A1A6715D5A7C}" srcOrd="0" destOrd="0" presId="urn:microsoft.com/office/officeart/2005/8/layout/vList5"/>
    <dgm:cxn modelId="{DA89290C-CAB2-4DEB-ABB6-B725272EF14E}" type="presParOf" srcId="{1EBADF1E-58C2-45E1-A9C1-7C8CE52B7C89}" destId="{3D0E307F-0B4B-4C47-A959-32F4DB241F27}" srcOrd="1" destOrd="0" presId="urn:microsoft.com/office/officeart/2005/8/layout/vList5"/>
    <dgm:cxn modelId="{7E0511E6-34FD-4207-B4D8-DD1372108634}" type="presParOf" srcId="{C0D0D388-702D-4061-B5A6-79BD8E7283C0}" destId="{7CC1E011-E321-4345-80A7-F58AA0C9D8D2}" srcOrd="3" destOrd="0" presId="urn:microsoft.com/office/officeart/2005/8/layout/vList5"/>
    <dgm:cxn modelId="{B384B247-4F82-4E34-80EC-5E403205CA95}" type="presParOf" srcId="{C0D0D388-702D-4061-B5A6-79BD8E7283C0}" destId="{6C5E79F4-A682-4C2D-ADC5-FE71FAAC8E6C}" srcOrd="4" destOrd="0" presId="urn:microsoft.com/office/officeart/2005/8/layout/vList5"/>
    <dgm:cxn modelId="{C33C6FA7-0124-4DD5-8F54-9C6F90DCAF31}" type="presParOf" srcId="{6C5E79F4-A682-4C2D-ADC5-FE71FAAC8E6C}" destId="{E5D399D4-5235-4A3E-AE36-6F0C0A58B071}" srcOrd="0" destOrd="0" presId="urn:microsoft.com/office/officeart/2005/8/layout/vList5"/>
    <dgm:cxn modelId="{46A00CCC-E0B6-4C0D-9D08-B536D8477EE0}" type="presParOf" srcId="{6C5E79F4-A682-4C2D-ADC5-FE71FAAC8E6C}" destId="{8A40B878-E65D-4F90-8E8A-722542C6C7FD}" srcOrd="1" destOrd="0" presId="urn:microsoft.com/office/officeart/2005/8/layout/vList5"/>
    <dgm:cxn modelId="{95CA8F23-888B-4BA1-9CB9-ECE5E7FC3BF8}" type="presParOf" srcId="{C0D0D388-702D-4061-B5A6-79BD8E7283C0}" destId="{A3F0B9A0-7866-495F-BE6F-C06E24D29710}" srcOrd="5" destOrd="0" presId="urn:microsoft.com/office/officeart/2005/8/layout/vList5"/>
    <dgm:cxn modelId="{281801F6-6CAB-4EFC-ADF7-97C3FE71EFA8}" type="presParOf" srcId="{C0D0D388-702D-4061-B5A6-79BD8E7283C0}" destId="{40988F1F-951F-4D1D-BAB2-AF1EB8387887}" srcOrd="6" destOrd="0" presId="urn:microsoft.com/office/officeart/2005/8/layout/vList5"/>
    <dgm:cxn modelId="{6A5DCB89-FD97-4623-9AAD-96CEE202FBF7}" type="presParOf" srcId="{40988F1F-951F-4D1D-BAB2-AF1EB8387887}" destId="{0232655D-7BF5-4B44-BB97-CD8A8751BFF0}" srcOrd="0" destOrd="0" presId="urn:microsoft.com/office/officeart/2005/8/layout/vList5"/>
    <dgm:cxn modelId="{B5A61923-2622-4639-8A04-EA659D4A5889}" type="presParOf" srcId="{40988F1F-951F-4D1D-BAB2-AF1EB8387887}" destId="{2CEA2BB5-8C13-48D2-957E-9D9C126F0D86}" srcOrd="1" destOrd="0" presId="urn:microsoft.com/office/officeart/2005/8/layout/vList5"/>
    <dgm:cxn modelId="{C1BE61C7-DB77-470D-8C1B-0FB4FB919F20}" type="presParOf" srcId="{C0D0D388-702D-4061-B5A6-79BD8E7283C0}" destId="{4FB236F8-EBF9-4DB3-8A5C-ECEE657F5B1B}" srcOrd="7" destOrd="0" presId="urn:microsoft.com/office/officeart/2005/8/layout/vList5"/>
    <dgm:cxn modelId="{98CBF2E4-D76D-49AE-A056-6E489D424D49}" type="presParOf" srcId="{C0D0D388-702D-4061-B5A6-79BD8E7283C0}" destId="{B49DBC28-4274-4163-862C-47DFE1EB82B4}" srcOrd="8" destOrd="0" presId="urn:microsoft.com/office/officeart/2005/8/layout/vList5"/>
    <dgm:cxn modelId="{89D21913-BCFA-4E7A-8CAB-0A76961B0D91}" type="presParOf" srcId="{B49DBC28-4274-4163-862C-47DFE1EB82B4}" destId="{FF322ECD-7866-4BE3-8E51-526AAF872483}" srcOrd="0" destOrd="0" presId="urn:microsoft.com/office/officeart/2005/8/layout/vList5"/>
    <dgm:cxn modelId="{C22C6673-35C5-4017-9FBF-F18676B5C1F4}" type="presParOf" srcId="{B49DBC28-4274-4163-862C-47DFE1EB82B4}" destId="{F1ED0037-6F03-416D-B55B-626446B197A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113586-074C-4BF9-A579-5DA2D4BAC78A}" type="doc">
      <dgm:prSet loTypeId="urn:microsoft.com/office/officeart/2005/8/layout/vList3" loCatId="pyramid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7472AE87-5AAD-4926-8E97-8F4C46234536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2060"/>
          </a:solidFill>
        </a:ln>
      </dgm:spPr>
      <dgm:t>
        <a:bodyPr anchor="b"/>
        <a:lstStyle/>
        <a:p>
          <a:pPr algn="ctr" rtl="0"/>
          <a:r>
            <a:rPr lang="ru-RU" sz="2000" b="0" dirty="0">
              <a:latin typeface="+mj-lt"/>
            </a:rPr>
            <a:t>Факт за предыдущие 3 года</a:t>
          </a:r>
        </a:p>
      </dgm:t>
    </dgm:pt>
    <dgm:pt modelId="{DC2C302B-98CE-4BB7-BC00-BEA8611DD015}" type="parTrans" cxnId="{68A17F86-F8D5-4C8F-9C11-F3025DBB6DFA}">
      <dgm:prSet/>
      <dgm:spPr/>
      <dgm:t>
        <a:bodyPr/>
        <a:lstStyle/>
        <a:p>
          <a:endParaRPr lang="ru-RU">
            <a:solidFill>
              <a:schemeClr val="tx1"/>
            </a:solidFill>
            <a:latin typeface="+mj-lt"/>
          </a:endParaRPr>
        </a:p>
      </dgm:t>
    </dgm:pt>
    <dgm:pt modelId="{58C45D58-9958-4D42-A981-00D984B30500}" type="sibTrans" cxnId="{68A17F86-F8D5-4C8F-9C11-F3025DBB6DFA}">
      <dgm:prSet/>
      <dgm:spPr/>
      <dgm:t>
        <a:bodyPr/>
        <a:lstStyle/>
        <a:p>
          <a:endParaRPr lang="ru-RU">
            <a:solidFill>
              <a:schemeClr val="tx1"/>
            </a:solidFill>
            <a:latin typeface="+mj-lt"/>
          </a:endParaRPr>
        </a:p>
      </dgm:t>
    </dgm:pt>
    <dgm:pt modelId="{0525400A-01E4-42CC-A55C-A339282709F9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noFill/>
        <a:ln>
          <a:solidFill>
            <a:srgbClr val="002060"/>
          </a:solidFill>
        </a:ln>
      </dgm:spPr>
      <dgm:t>
        <a:bodyPr anchor="ctr"/>
        <a:lstStyle/>
        <a:p>
          <a:pPr rtl="0"/>
          <a:r>
            <a:rPr lang="ru-RU" sz="2000">
              <a:latin typeface="+mj-lt"/>
            </a:rPr>
            <a:t>Достижение 30% лечения лучевой терапией</a:t>
          </a:r>
          <a:endParaRPr lang="ru-RU" sz="2000" dirty="0">
            <a:latin typeface="+mj-lt"/>
          </a:endParaRPr>
        </a:p>
      </dgm:t>
    </dgm:pt>
    <dgm:pt modelId="{F220BE08-D3C3-4F0E-9927-EFA027FEFA07}" type="parTrans" cxnId="{E8A8FEF9-026D-42E6-8DCA-29BE9CF6C7BE}">
      <dgm:prSet/>
      <dgm:spPr/>
      <dgm:t>
        <a:bodyPr/>
        <a:lstStyle/>
        <a:p>
          <a:endParaRPr lang="ru-RU">
            <a:solidFill>
              <a:schemeClr val="tx1"/>
            </a:solidFill>
            <a:latin typeface="+mj-lt"/>
          </a:endParaRPr>
        </a:p>
      </dgm:t>
    </dgm:pt>
    <dgm:pt modelId="{891D671C-F626-401F-ACDD-602524B048E0}" type="sibTrans" cxnId="{E8A8FEF9-026D-42E6-8DCA-29BE9CF6C7BE}">
      <dgm:prSet/>
      <dgm:spPr/>
      <dgm:t>
        <a:bodyPr/>
        <a:lstStyle/>
        <a:p>
          <a:endParaRPr lang="ru-RU">
            <a:solidFill>
              <a:schemeClr val="tx1"/>
            </a:solidFill>
            <a:latin typeface="+mj-lt"/>
          </a:endParaRPr>
        </a:p>
      </dgm:t>
    </dgm:pt>
    <dgm:pt modelId="{BC860FD7-216A-9D46-A3D7-903B47AC9B93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noFill/>
        <a:ln>
          <a:solidFill>
            <a:srgbClr val="002060"/>
          </a:solidFill>
        </a:ln>
      </dgm:spPr>
      <dgm:t>
        <a:bodyPr anchor="ctr"/>
        <a:lstStyle/>
        <a:p>
          <a:pPr rtl="0"/>
          <a:r>
            <a:rPr lang="ru-RU" sz="2000" dirty="0">
              <a:latin typeface="+mj-lt"/>
            </a:rPr>
            <a:t>Факт за предыдущие 3 года</a:t>
          </a:r>
        </a:p>
      </dgm:t>
    </dgm:pt>
    <dgm:pt modelId="{131A5A2E-7025-1D43-B6CE-15AB3760E5FA}" type="parTrans" cxnId="{A8AE017E-4E93-DB4C-816C-879A5851F812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3E6D20EF-2359-1448-A061-0DC0001E2DC3}" type="sibTrans" cxnId="{A8AE017E-4E93-DB4C-816C-879A5851F812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9158CD87-1604-E24E-A760-110DF22FDAE1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noFill/>
        <a:ln>
          <a:solidFill>
            <a:srgbClr val="002060"/>
          </a:solidFill>
        </a:ln>
      </dgm:spPr>
      <dgm:t>
        <a:bodyPr anchor="ctr"/>
        <a:lstStyle/>
        <a:p>
          <a:pPr rtl="0"/>
          <a:r>
            <a:rPr lang="ru-RU" sz="1800" dirty="0">
              <a:latin typeface="+mj-lt"/>
            </a:rPr>
            <a:t>Кол-во онкологических больных за последние 3 года</a:t>
          </a:r>
        </a:p>
      </dgm:t>
    </dgm:pt>
    <dgm:pt modelId="{107E749D-FCD1-3846-A611-A7EEB08397E8}" type="parTrans" cxnId="{D32BD494-3C24-1C4A-9795-3F026CF06965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C8154BC1-F98C-BC4D-87B2-1ED87CF14654}" type="sibTrans" cxnId="{D32BD494-3C24-1C4A-9795-3F026CF06965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18467209-A695-D34E-BCC2-9D9110CE69DB}" type="pres">
      <dgm:prSet presAssocID="{07113586-074C-4BF9-A579-5DA2D4BAC78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1AC267-EC03-D04F-B2CD-4AE8BFD5253A}" type="pres">
      <dgm:prSet presAssocID="{7472AE87-5AAD-4926-8E97-8F4C46234536}" presName="composite" presStyleCnt="0"/>
      <dgm:spPr/>
    </dgm:pt>
    <dgm:pt modelId="{E3460109-4A94-4D4C-8335-304A45A2B473}" type="pres">
      <dgm:prSet presAssocID="{7472AE87-5AAD-4926-8E97-8F4C46234536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BE8A0D0-DF81-C547-88CB-C70A8C1AF2B6}" type="pres">
      <dgm:prSet presAssocID="{7472AE87-5AAD-4926-8E97-8F4C46234536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BD1DC8-B04F-AB48-AF1B-58E3D9793CEA}" type="pres">
      <dgm:prSet presAssocID="{58C45D58-9958-4D42-A981-00D984B30500}" presName="spacing" presStyleCnt="0"/>
      <dgm:spPr/>
    </dgm:pt>
    <dgm:pt modelId="{88D136C8-971B-0042-B7B3-ADE04D065342}" type="pres">
      <dgm:prSet presAssocID="{0525400A-01E4-42CC-A55C-A339282709F9}" presName="composite" presStyleCnt="0"/>
      <dgm:spPr/>
    </dgm:pt>
    <dgm:pt modelId="{DF60F41F-0F5C-0F49-B74C-7B9EE87EEEC3}" type="pres">
      <dgm:prSet presAssocID="{0525400A-01E4-42CC-A55C-A339282709F9}" presName="imgShp" presStyleLbl="fgImgPlace1" presStyleIdx="1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541B04F3-A163-994D-ACBF-FE7D7072E390}" type="pres">
      <dgm:prSet presAssocID="{0525400A-01E4-42CC-A55C-A339282709F9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FB2676-FBAA-D945-8FE0-152188AFF648}" type="pres">
      <dgm:prSet presAssocID="{891D671C-F626-401F-ACDD-602524B048E0}" presName="spacing" presStyleCnt="0"/>
      <dgm:spPr/>
    </dgm:pt>
    <dgm:pt modelId="{84CF78A8-B757-D848-9C11-B5C083BAA87F}" type="pres">
      <dgm:prSet presAssocID="{BC860FD7-216A-9D46-A3D7-903B47AC9B93}" presName="composite" presStyleCnt="0"/>
      <dgm:spPr/>
    </dgm:pt>
    <dgm:pt modelId="{36E9013A-CD58-9C4C-8387-9AC3A25511B0}" type="pres">
      <dgm:prSet presAssocID="{BC860FD7-216A-9D46-A3D7-903B47AC9B93}" presName="imgShp" presStyleLbl="fgImgPlace1" presStyleIdx="2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C4B6B448-0B88-4143-B906-F64DE6397250}" type="pres">
      <dgm:prSet presAssocID="{BC860FD7-216A-9D46-A3D7-903B47AC9B93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2FAB9-9488-B943-BAFC-990D5BA7EFE0}" type="pres">
      <dgm:prSet presAssocID="{3E6D20EF-2359-1448-A061-0DC0001E2DC3}" presName="spacing" presStyleCnt="0"/>
      <dgm:spPr/>
    </dgm:pt>
    <dgm:pt modelId="{2033352D-1ADD-FF48-A0CB-A1711C65919F}" type="pres">
      <dgm:prSet presAssocID="{9158CD87-1604-E24E-A760-110DF22FDAE1}" presName="composite" presStyleCnt="0"/>
      <dgm:spPr/>
    </dgm:pt>
    <dgm:pt modelId="{F718F31D-D3AE-904D-B744-7FEA7188588B}" type="pres">
      <dgm:prSet presAssocID="{9158CD87-1604-E24E-A760-110DF22FDAE1}" presName="imgShp" presStyleLbl="fgImgPlace1" presStyleIdx="3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34F8EAA-7AD4-BA48-B08D-9215110A8570}" type="pres">
      <dgm:prSet presAssocID="{9158CD87-1604-E24E-A760-110DF22FDAE1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2BD494-3C24-1C4A-9795-3F026CF06965}" srcId="{07113586-074C-4BF9-A579-5DA2D4BAC78A}" destId="{9158CD87-1604-E24E-A760-110DF22FDAE1}" srcOrd="3" destOrd="0" parTransId="{107E749D-FCD1-3846-A611-A7EEB08397E8}" sibTransId="{C8154BC1-F98C-BC4D-87B2-1ED87CF14654}"/>
    <dgm:cxn modelId="{E8A8FEF9-026D-42E6-8DCA-29BE9CF6C7BE}" srcId="{07113586-074C-4BF9-A579-5DA2D4BAC78A}" destId="{0525400A-01E4-42CC-A55C-A339282709F9}" srcOrd="1" destOrd="0" parTransId="{F220BE08-D3C3-4F0E-9927-EFA027FEFA07}" sibTransId="{891D671C-F626-401F-ACDD-602524B048E0}"/>
    <dgm:cxn modelId="{4866BA2E-A69F-A04D-AD82-BD739F19DF27}" type="presOf" srcId="{BC860FD7-216A-9D46-A3D7-903B47AC9B93}" destId="{C4B6B448-0B88-4143-B906-F64DE6397250}" srcOrd="0" destOrd="0" presId="urn:microsoft.com/office/officeart/2005/8/layout/vList3"/>
    <dgm:cxn modelId="{A3C67A89-F2F6-D14D-AE57-0AC93C785F8C}" type="presOf" srcId="{7472AE87-5AAD-4926-8E97-8F4C46234536}" destId="{2BE8A0D0-DF81-C547-88CB-C70A8C1AF2B6}" srcOrd="0" destOrd="0" presId="urn:microsoft.com/office/officeart/2005/8/layout/vList3"/>
    <dgm:cxn modelId="{F28A6110-A52A-394F-BD18-702E43BEE054}" type="presOf" srcId="{9158CD87-1604-E24E-A760-110DF22FDAE1}" destId="{E34F8EAA-7AD4-BA48-B08D-9215110A8570}" srcOrd="0" destOrd="0" presId="urn:microsoft.com/office/officeart/2005/8/layout/vList3"/>
    <dgm:cxn modelId="{68334FAC-EE63-2843-8F20-220F11933490}" type="presOf" srcId="{0525400A-01E4-42CC-A55C-A339282709F9}" destId="{541B04F3-A163-994D-ACBF-FE7D7072E390}" srcOrd="0" destOrd="0" presId="urn:microsoft.com/office/officeart/2005/8/layout/vList3"/>
    <dgm:cxn modelId="{A8AE017E-4E93-DB4C-816C-879A5851F812}" srcId="{07113586-074C-4BF9-A579-5DA2D4BAC78A}" destId="{BC860FD7-216A-9D46-A3D7-903B47AC9B93}" srcOrd="2" destOrd="0" parTransId="{131A5A2E-7025-1D43-B6CE-15AB3760E5FA}" sibTransId="{3E6D20EF-2359-1448-A061-0DC0001E2DC3}"/>
    <dgm:cxn modelId="{68A17F86-F8D5-4C8F-9C11-F3025DBB6DFA}" srcId="{07113586-074C-4BF9-A579-5DA2D4BAC78A}" destId="{7472AE87-5AAD-4926-8E97-8F4C46234536}" srcOrd="0" destOrd="0" parTransId="{DC2C302B-98CE-4BB7-BC00-BEA8611DD015}" sibTransId="{58C45D58-9958-4D42-A981-00D984B30500}"/>
    <dgm:cxn modelId="{E372CB53-F8CA-4C42-B035-11F350C8523F}" type="presOf" srcId="{07113586-074C-4BF9-A579-5DA2D4BAC78A}" destId="{18467209-A695-D34E-BCC2-9D9110CE69DB}" srcOrd="0" destOrd="0" presId="urn:microsoft.com/office/officeart/2005/8/layout/vList3"/>
    <dgm:cxn modelId="{38BBF789-9C94-574D-ADE8-0D574251CE30}" type="presParOf" srcId="{18467209-A695-D34E-BCC2-9D9110CE69DB}" destId="{861AC267-EC03-D04F-B2CD-4AE8BFD5253A}" srcOrd="0" destOrd="0" presId="urn:microsoft.com/office/officeart/2005/8/layout/vList3"/>
    <dgm:cxn modelId="{32DCC834-5638-5243-B9C5-AAF6CFCA55A3}" type="presParOf" srcId="{861AC267-EC03-D04F-B2CD-4AE8BFD5253A}" destId="{E3460109-4A94-4D4C-8335-304A45A2B473}" srcOrd="0" destOrd="0" presId="urn:microsoft.com/office/officeart/2005/8/layout/vList3"/>
    <dgm:cxn modelId="{100CD194-3EA5-6B4F-9B04-DD1540F9D777}" type="presParOf" srcId="{861AC267-EC03-D04F-B2CD-4AE8BFD5253A}" destId="{2BE8A0D0-DF81-C547-88CB-C70A8C1AF2B6}" srcOrd="1" destOrd="0" presId="urn:microsoft.com/office/officeart/2005/8/layout/vList3"/>
    <dgm:cxn modelId="{80E3F1EA-0B38-4741-935B-6EB7618009DF}" type="presParOf" srcId="{18467209-A695-D34E-BCC2-9D9110CE69DB}" destId="{A5BD1DC8-B04F-AB48-AF1B-58E3D9793CEA}" srcOrd="1" destOrd="0" presId="urn:microsoft.com/office/officeart/2005/8/layout/vList3"/>
    <dgm:cxn modelId="{8F5C9A50-4245-C045-8EB1-6869C3BAF768}" type="presParOf" srcId="{18467209-A695-D34E-BCC2-9D9110CE69DB}" destId="{88D136C8-971B-0042-B7B3-ADE04D065342}" srcOrd="2" destOrd="0" presId="urn:microsoft.com/office/officeart/2005/8/layout/vList3"/>
    <dgm:cxn modelId="{54C7AAAC-0949-1D45-907D-42B55DEEF4A0}" type="presParOf" srcId="{88D136C8-971B-0042-B7B3-ADE04D065342}" destId="{DF60F41F-0F5C-0F49-B74C-7B9EE87EEEC3}" srcOrd="0" destOrd="0" presId="urn:microsoft.com/office/officeart/2005/8/layout/vList3"/>
    <dgm:cxn modelId="{1AF31FA2-D45B-6044-A3C2-27074B84C199}" type="presParOf" srcId="{88D136C8-971B-0042-B7B3-ADE04D065342}" destId="{541B04F3-A163-994D-ACBF-FE7D7072E390}" srcOrd="1" destOrd="0" presId="urn:microsoft.com/office/officeart/2005/8/layout/vList3"/>
    <dgm:cxn modelId="{E8F32DAF-3F07-F244-B378-448F62821032}" type="presParOf" srcId="{18467209-A695-D34E-BCC2-9D9110CE69DB}" destId="{7FFB2676-FBAA-D945-8FE0-152188AFF648}" srcOrd="3" destOrd="0" presId="urn:microsoft.com/office/officeart/2005/8/layout/vList3"/>
    <dgm:cxn modelId="{FD3DE37D-7F84-FF4E-B57E-7C27AB76FD4E}" type="presParOf" srcId="{18467209-A695-D34E-BCC2-9D9110CE69DB}" destId="{84CF78A8-B757-D848-9C11-B5C083BAA87F}" srcOrd="4" destOrd="0" presId="urn:microsoft.com/office/officeart/2005/8/layout/vList3"/>
    <dgm:cxn modelId="{2E90F2A1-0200-D24D-8B69-E39126AEAF53}" type="presParOf" srcId="{84CF78A8-B757-D848-9C11-B5C083BAA87F}" destId="{36E9013A-CD58-9C4C-8387-9AC3A25511B0}" srcOrd="0" destOrd="0" presId="urn:microsoft.com/office/officeart/2005/8/layout/vList3"/>
    <dgm:cxn modelId="{FC169B60-B50F-1C43-8CB8-4494E22CFA14}" type="presParOf" srcId="{84CF78A8-B757-D848-9C11-B5C083BAA87F}" destId="{C4B6B448-0B88-4143-B906-F64DE6397250}" srcOrd="1" destOrd="0" presId="urn:microsoft.com/office/officeart/2005/8/layout/vList3"/>
    <dgm:cxn modelId="{641C01A7-44E5-094E-AB13-9EC4D3B6C7DE}" type="presParOf" srcId="{18467209-A695-D34E-BCC2-9D9110CE69DB}" destId="{0372FAB9-9488-B943-BAFC-990D5BA7EFE0}" srcOrd="5" destOrd="0" presId="urn:microsoft.com/office/officeart/2005/8/layout/vList3"/>
    <dgm:cxn modelId="{7C66F959-1B8C-6E44-9F76-7408A7491D55}" type="presParOf" srcId="{18467209-A695-D34E-BCC2-9D9110CE69DB}" destId="{2033352D-1ADD-FF48-A0CB-A1711C65919F}" srcOrd="6" destOrd="0" presId="urn:microsoft.com/office/officeart/2005/8/layout/vList3"/>
    <dgm:cxn modelId="{0B128D42-6350-2F45-836B-AFFEA26E1BDF}" type="presParOf" srcId="{2033352D-1ADD-FF48-A0CB-A1711C65919F}" destId="{F718F31D-D3AE-904D-B744-7FEA7188588B}" srcOrd="0" destOrd="0" presId="urn:microsoft.com/office/officeart/2005/8/layout/vList3"/>
    <dgm:cxn modelId="{626839DC-D5ED-F64F-8A31-B3C039094294}" type="presParOf" srcId="{2033352D-1ADD-FF48-A0CB-A1711C65919F}" destId="{E34F8EAA-7AD4-BA48-B08D-9215110A857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AF13B8F-E71C-4DC2-93D6-EB3A41FA9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841274-7B1E-4151-98D0-DCDE83AA007B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Численность больных туберкулезом</a:t>
          </a:r>
        </a:p>
      </dgm:t>
    </dgm:pt>
    <dgm:pt modelId="{FDA18A2E-979C-4D4D-98FD-CE307FBB021A}" type="parTrans" cxnId="{3CE7FC0F-F2CA-41DE-96F0-FF6A4A4DEAD3}">
      <dgm:prSet/>
      <dgm:spPr/>
      <dgm:t>
        <a:bodyPr/>
        <a:lstStyle/>
        <a:p>
          <a:endParaRPr lang="ru-RU"/>
        </a:p>
      </dgm:t>
    </dgm:pt>
    <dgm:pt modelId="{31EDE55B-0D6F-4A65-B57D-ECF9FD826BE3}" type="sibTrans" cxnId="{3CE7FC0F-F2CA-41DE-96F0-FF6A4A4DEAD3}">
      <dgm:prSet/>
      <dgm:spPr/>
      <dgm:t>
        <a:bodyPr/>
        <a:lstStyle/>
        <a:p>
          <a:endParaRPr lang="ru-RU"/>
        </a:p>
      </dgm:t>
    </dgm:pt>
    <dgm:pt modelId="{28299492-7137-4112-BF69-0FA9B47FA68A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Количество препаратов, заявленных местными исполнительными органами</a:t>
          </a:r>
        </a:p>
      </dgm:t>
    </dgm:pt>
    <dgm:pt modelId="{659678C2-D35D-4032-BA2C-97723331FAF7}" type="parTrans" cxnId="{2342D7E7-E2CD-49D0-BE84-5BC001679F14}">
      <dgm:prSet/>
      <dgm:spPr/>
      <dgm:t>
        <a:bodyPr/>
        <a:lstStyle/>
        <a:p>
          <a:endParaRPr lang="ru-RU"/>
        </a:p>
      </dgm:t>
    </dgm:pt>
    <dgm:pt modelId="{EBCD590E-B4AE-4CE5-B6C9-932EE3865ADB}" type="sibTrans" cxnId="{2342D7E7-E2CD-49D0-BE84-5BC001679F14}">
      <dgm:prSet/>
      <dgm:spPr/>
      <dgm:t>
        <a:bodyPr/>
        <a:lstStyle/>
        <a:p>
          <a:endParaRPr lang="ru-RU"/>
        </a:p>
      </dgm:t>
    </dgm:pt>
    <dgm:pt modelId="{A69C3C45-253A-4432-86DF-9AA03DD6A119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b="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Тариф на оказание медицинской помощи на одного больного туберкулезом</a:t>
          </a:r>
          <a:endParaRPr lang="ru-RU" sz="2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53D873-409B-45C4-9EEF-BA44EB2EAED9}" type="parTrans" cxnId="{6F854FEB-5AC0-4FA0-AE28-7D5897BAB704}">
      <dgm:prSet/>
      <dgm:spPr/>
      <dgm:t>
        <a:bodyPr/>
        <a:lstStyle/>
        <a:p>
          <a:endParaRPr lang="ru-RU"/>
        </a:p>
      </dgm:t>
    </dgm:pt>
    <dgm:pt modelId="{7F2214C9-F1F0-487F-BE19-DCC2D0270F5D}" type="sibTrans" cxnId="{6F854FEB-5AC0-4FA0-AE28-7D5897BAB704}">
      <dgm:prSet/>
      <dgm:spPr/>
      <dgm:t>
        <a:bodyPr/>
        <a:lstStyle/>
        <a:p>
          <a:endParaRPr lang="ru-RU"/>
        </a:p>
      </dgm:t>
    </dgm:pt>
    <dgm:pt modelId="{F10DFC29-63D5-4959-9D33-CD34F961A4FE}" type="pres">
      <dgm:prSet presAssocID="{EAF13B8F-E71C-4DC2-93D6-EB3A41FA93C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1C2EBD8-07FA-407B-AC54-F639B6F60B3F}" type="pres">
      <dgm:prSet presAssocID="{EAF13B8F-E71C-4DC2-93D6-EB3A41FA93C4}" presName="Name1" presStyleCnt="0"/>
      <dgm:spPr/>
    </dgm:pt>
    <dgm:pt modelId="{F6C90738-8AAB-4870-802D-96FEC62E0A82}" type="pres">
      <dgm:prSet presAssocID="{EAF13B8F-E71C-4DC2-93D6-EB3A41FA93C4}" presName="cycle" presStyleCnt="0"/>
      <dgm:spPr/>
    </dgm:pt>
    <dgm:pt modelId="{F6E95190-A8A2-47E2-8AEC-62AEA91A2D94}" type="pres">
      <dgm:prSet presAssocID="{EAF13B8F-E71C-4DC2-93D6-EB3A41FA93C4}" presName="srcNode" presStyleLbl="node1" presStyleIdx="0" presStyleCnt="3"/>
      <dgm:spPr/>
    </dgm:pt>
    <dgm:pt modelId="{500FDD8B-4002-4AB0-8E9A-F4496E411B83}" type="pres">
      <dgm:prSet presAssocID="{EAF13B8F-E71C-4DC2-93D6-EB3A41FA93C4}" presName="conn" presStyleLbl="parChTrans1D2" presStyleIdx="0" presStyleCnt="1"/>
      <dgm:spPr/>
      <dgm:t>
        <a:bodyPr/>
        <a:lstStyle/>
        <a:p>
          <a:endParaRPr lang="ru-RU"/>
        </a:p>
      </dgm:t>
    </dgm:pt>
    <dgm:pt modelId="{D5A2F695-FF4C-4CAB-9850-F744995CCD18}" type="pres">
      <dgm:prSet presAssocID="{EAF13B8F-E71C-4DC2-93D6-EB3A41FA93C4}" presName="extraNode" presStyleLbl="node1" presStyleIdx="0" presStyleCnt="3"/>
      <dgm:spPr/>
    </dgm:pt>
    <dgm:pt modelId="{82E4875E-6298-4562-9DCA-8A516DD64671}" type="pres">
      <dgm:prSet presAssocID="{EAF13B8F-E71C-4DC2-93D6-EB3A41FA93C4}" presName="dstNode" presStyleLbl="node1" presStyleIdx="0" presStyleCnt="3"/>
      <dgm:spPr/>
    </dgm:pt>
    <dgm:pt modelId="{ABDEEE78-9086-42CE-8914-8EA91623E50D}" type="pres">
      <dgm:prSet presAssocID="{D8841274-7B1E-4151-98D0-DCDE83AA007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358A1-0A9F-4814-934C-6615E17B0695}" type="pres">
      <dgm:prSet presAssocID="{D8841274-7B1E-4151-98D0-DCDE83AA007B}" presName="accent_1" presStyleCnt="0"/>
      <dgm:spPr/>
    </dgm:pt>
    <dgm:pt modelId="{20B1B65C-DB43-4A4D-B40F-9A75D3A658A2}" type="pres">
      <dgm:prSet presAssocID="{D8841274-7B1E-4151-98D0-DCDE83AA007B}" presName="accentRepeatNode" presStyleLbl="solidFgAcc1" presStyleIdx="0" presStyleCnt="3"/>
      <dgm:spPr/>
    </dgm:pt>
    <dgm:pt modelId="{26A08718-36D4-4751-A462-08FCA2091FDE}" type="pres">
      <dgm:prSet presAssocID="{28299492-7137-4112-BF69-0FA9B47FA68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3F9A9-3255-4F85-9E4E-A97647400622}" type="pres">
      <dgm:prSet presAssocID="{28299492-7137-4112-BF69-0FA9B47FA68A}" presName="accent_2" presStyleCnt="0"/>
      <dgm:spPr/>
    </dgm:pt>
    <dgm:pt modelId="{07EE0DFB-4C8D-4635-BD57-4FD5679D4AB7}" type="pres">
      <dgm:prSet presAssocID="{28299492-7137-4112-BF69-0FA9B47FA68A}" presName="accentRepeatNode" presStyleLbl="solidFgAcc1" presStyleIdx="1" presStyleCnt="3"/>
      <dgm:spPr/>
    </dgm:pt>
    <dgm:pt modelId="{B17313E9-6346-4B87-BD18-71F237B22827}" type="pres">
      <dgm:prSet presAssocID="{A69C3C45-253A-4432-86DF-9AA03DD6A119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C62C6D-778F-47F5-A2F5-955552B4A124}" type="pres">
      <dgm:prSet presAssocID="{A69C3C45-253A-4432-86DF-9AA03DD6A119}" presName="accent_3" presStyleCnt="0"/>
      <dgm:spPr/>
    </dgm:pt>
    <dgm:pt modelId="{2CA24057-3196-4BA4-A282-9CD6551C51C8}" type="pres">
      <dgm:prSet presAssocID="{A69C3C45-253A-4432-86DF-9AA03DD6A119}" presName="accentRepeatNode" presStyleLbl="solidFgAcc1" presStyleIdx="2" presStyleCnt="3"/>
      <dgm:spPr/>
    </dgm:pt>
  </dgm:ptLst>
  <dgm:cxnLst>
    <dgm:cxn modelId="{2342D7E7-E2CD-49D0-BE84-5BC001679F14}" srcId="{EAF13B8F-E71C-4DC2-93D6-EB3A41FA93C4}" destId="{28299492-7137-4112-BF69-0FA9B47FA68A}" srcOrd="1" destOrd="0" parTransId="{659678C2-D35D-4032-BA2C-97723331FAF7}" sibTransId="{EBCD590E-B4AE-4CE5-B6C9-932EE3865ADB}"/>
    <dgm:cxn modelId="{ED7A5E31-1806-4846-B20E-51772B14F066}" type="presOf" srcId="{D8841274-7B1E-4151-98D0-DCDE83AA007B}" destId="{ABDEEE78-9086-42CE-8914-8EA91623E50D}" srcOrd="0" destOrd="0" presId="urn:microsoft.com/office/officeart/2008/layout/VerticalCurvedList"/>
    <dgm:cxn modelId="{D42AC4CB-11F7-4903-9F86-6C9B26E3F4F5}" type="presOf" srcId="{31EDE55B-0D6F-4A65-B57D-ECF9FD826BE3}" destId="{500FDD8B-4002-4AB0-8E9A-F4496E411B83}" srcOrd="0" destOrd="0" presId="urn:microsoft.com/office/officeart/2008/layout/VerticalCurvedList"/>
    <dgm:cxn modelId="{0A905C8B-C0E3-4A8B-9510-90A6DD5ACB1E}" type="presOf" srcId="{A69C3C45-253A-4432-86DF-9AA03DD6A119}" destId="{B17313E9-6346-4B87-BD18-71F237B22827}" srcOrd="0" destOrd="0" presId="urn:microsoft.com/office/officeart/2008/layout/VerticalCurvedList"/>
    <dgm:cxn modelId="{6F854FEB-5AC0-4FA0-AE28-7D5897BAB704}" srcId="{EAF13B8F-E71C-4DC2-93D6-EB3A41FA93C4}" destId="{A69C3C45-253A-4432-86DF-9AA03DD6A119}" srcOrd="2" destOrd="0" parTransId="{5D53D873-409B-45C4-9EEF-BA44EB2EAED9}" sibTransId="{7F2214C9-F1F0-487F-BE19-DCC2D0270F5D}"/>
    <dgm:cxn modelId="{9A3C2B46-F233-4DB5-972B-ED6A9A0A96CC}" type="presOf" srcId="{EAF13B8F-E71C-4DC2-93D6-EB3A41FA93C4}" destId="{F10DFC29-63D5-4959-9D33-CD34F961A4FE}" srcOrd="0" destOrd="0" presId="urn:microsoft.com/office/officeart/2008/layout/VerticalCurvedList"/>
    <dgm:cxn modelId="{EDEED8F5-ACF0-4C82-8D6E-8CF29B50E632}" type="presOf" srcId="{28299492-7137-4112-BF69-0FA9B47FA68A}" destId="{26A08718-36D4-4751-A462-08FCA2091FDE}" srcOrd="0" destOrd="0" presId="urn:microsoft.com/office/officeart/2008/layout/VerticalCurvedList"/>
    <dgm:cxn modelId="{3CE7FC0F-F2CA-41DE-96F0-FF6A4A4DEAD3}" srcId="{EAF13B8F-E71C-4DC2-93D6-EB3A41FA93C4}" destId="{D8841274-7B1E-4151-98D0-DCDE83AA007B}" srcOrd="0" destOrd="0" parTransId="{FDA18A2E-979C-4D4D-98FD-CE307FBB021A}" sibTransId="{31EDE55B-0D6F-4A65-B57D-ECF9FD826BE3}"/>
    <dgm:cxn modelId="{C7661735-00DF-4F63-8C91-5A8997081E84}" type="presParOf" srcId="{F10DFC29-63D5-4959-9D33-CD34F961A4FE}" destId="{81C2EBD8-07FA-407B-AC54-F639B6F60B3F}" srcOrd="0" destOrd="0" presId="urn:microsoft.com/office/officeart/2008/layout/VerticalCurvedList"/>
    <dgm:cxn modelId="{4C1B1274-FC45-441B-B473-E8EFB7BD1E22}" type="presParOf" srcId="{81C2EBD8-07FA-407B-AC54-F639B6F60B3F}" destId="{F6C90738-8AAB-4870-802D-96FEC62E0A82}" srcOrd="0" destOrd="0" presId="urn:microsoft.com/office/officeart/2008/layout/VerticalCurvedList"/>
    <dgm:cxn modelId="{F0E88EDD-4AB3-48F7-8113-EF7123D60C1A}" type="presParOf" srcId="{F6C90738-8AAB-4870-802D-96FEC62E0A82}" destId="{F6E95190-A8A2-47E2-8AEC-62AEA91A2D94}" srcOrd="0" destOrd="0" presId="urn:microsoft.com/office/officeart/2008/layout/VerticalCurvedList"/>
    <dgm:cxn modelId="{389EC673-40DF-4D83-BA1E-F9926578C1C9}" type="presParOf" srcId="{F6C90738-8AAB-4870-802D-96FEC62E0A82}" destId="{500FDD8B-4002-4AB0-8E9A-F4496E411B83}" srcOrd="1" destOrd="0" presId="urn:microsoft.com/office/officeart/2008/layout/VerticalCurvedList"/>
    <dgm:cxn modelId="{19D3163C-7B03-4F2F-B48B-DCDFAF957760}" type="presParOf" srcId="{F6C90738-8AAB-4870-802D-96FEC62E0A82}" destId="{D5A2F695-FF4C-4CAB-9850-F744995CCD18}" srcOrd="2" destOrd="0" presId="urn:microsoft.com/office/officeart/2008/layout/VerticalCurvedList"/>
    <dgm:cxn modelId="{7F3B07BB-5830-477D-AAC2-D6BB7042FCFE}" type="presParOf" srcId="{F6C90738-8AAB-4870-802D-96FEC62E0A82}" destId="{82E4875E-6298-4562-9DCA-8A516DD64671}" srcOrd="3" destOrd="0" presId="urn:microsoft.com/office/officeart/2008/layout/VerticalCurvedList"/>
    <dgm:cxn modelId="{A5975993-3FC5-47EC-95E1-984C569D099F}" type="presParOf" srcId="{81C2EBD8-07FA-407B-AC54-F639B6F60B3F}" destId="{ABDEEE78-9086-42CE-8914-8EA91623E50D}" srcOrd="1" destOrd="0" presId="urn:microsoft.com/office/officeart/2008/layout/VerticalCurvedList"/>
    <dgm:cxn modelId="{680F79AC-F65D-4806-B978-EF72B4F6436F}" type="presParOf" srcId="{81C2EBD8-07FA-407B-AC54-F639B6F60B3F}" destId="{C17358A1-0A9F-4814-934C-6615E17B0695}" srcOrd="2" destOrd="0" presId="urn:microsoft.com/office/officeart/2008/layout/VerticalCurvedList"/>
    <dgm:cxn modelId="{1F3AB033-DA4C-4034-9A5C-2738FC0AC39A}" type="presParOf" srcId="{C17358A1-0A9F-4814-934C-6615E17B0695}" destId="{20B1B65C-DB43-4A4D-B40F-9A75D3A658A2}" srcOrd="0" destOrd="0" presId="urn:microsoft.com/office/officeart/2008/layout/VerticalCurvedList"/>
    <dgm:cxn modelId="{3FA74C29-9306-4609-BFF3-4AAD56D837E5}" type="presParOf" srcId="{81C2EBD8-07FA-407B-AC54-F639B6F60B3F}" destId="{26A08718-36D4-4751-A462-08FCA2091FDE}" srcOrd="3" destOrd="0" presId="urn:microsoft.com/office/officeart/2008/layout/VerticalCurvedList"/>
    <dgm:cxn modelId="{5FE048C7-B7ED-4B77-AD98-8EB1D583CE23}" type="presParOf" srcId="{81C2EBD8-07FA-407B-AC54-F639B6F60B3F}" destId="{1C73F9A9-3255-4F85-9E4E-A97647400622}" srcOrd="4" destOrd="0" presId="urn:microsoft.com/office/officeart/2008/layout/VerticalCurvedList"/>
    <dgm:cxn modelId="{EC673B96-6EBB-4991-B066-75D847E78563}" type="presParOf" srcId="{1C73F9A9-3255-4F85-9E4E-A97647400622}" destId="{07EE0DFB-4C8D-4635-BD57-4FD5679D4AB7}" srcOrd="0" destOrd="0" presId="urn:microsoft.com/office/officeart/2008/layout/VerticalCurvedList"/>
    <dgm:cxn modelId="{0C638566-3FAF-41B6-971D-C17F808E3ACE}" type="presParOf" srcId="{81C2EBD8-07FA-407B-AC54-F639B6F60B3F}" destId="{B17313E9-6346-4B87-BD18-71F237B22827}" srcOrd="5" destOrd="0" presId="urn:microsoft.com/office/officeart/2008/layout/VerticalCurvedList"/>
    <dgm:cxn modelId="{38F944A1-AFF1-4677-AADC-61425AF990A1}" type="presParOf" srcId="{81C2EBD8-07FA-407B-AC54-F639B6F60B3F}" destId="{14C62C6D-778F-47F5-A2F5-955552B4A124}" srcOrd="6" destOrd="0" presId="urn:microsoft.com/office/officeart/2008/layout/VerticalCurvedList"/>
    <dgm:cxn modelId="{169329E1-AA71-43F2-9DC4-4FCAC6EDB079}" type="presParOf" srcId="{14C62C6D-778F-47F5-A2F5-955552B4A124}" destId="{2CA24057-3196-4BA4-A282-9CD6551C51C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AF13B8F-E71C-4DC2-93D6-EB3A41FA9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841274-7B1E-4151-98D0-DCDE83AA007B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800" dirty="0">
              <a:solidFill>
                <a:schemeClr val="bg1"/>
              </a:solidFill>
              <a:latin typeface="+mj-lt"/>
              <a:cs typeface="Arial" panose="020B0604020202020204" pitchFamily="34" charset="0"/>
            </a:rPr>
            <a:t>Среднесписочная численность больных на Д-учете</a:t>
          </a:r>
        </a:p>
      </dgm:t>
    </dgm:pt>
    <dgm:pt modelId="{FDA18A2E-979C-4D4D-98FD-CE307FBB021A}" type="parTrans" cxnId="{3CE7FC0F-F2CA-41DE-96F0-FF6A4A4DEAD3}">
      <dgm:prSet/>
      <dgm:spPr/>
      <dgm:t>
        <a:bodyPr/>
        <a:lstStyle/>
        <a:p>
          <a:endParaRPr lang="ru-RU"/>
        </a:p>
      </dgm:t>
    </dgm:pt>
    <dgm:pt modelId="{31EDE55B-0D6F-4A65-B57D-ECF9FD826BE3}" type="sibTrans" cxnId="{3CE7FC0F-F2CA-41DE-96F0-FF6A4A4DEAD3}">
      <dgm:prSet/>
      <dgm:spPr/>
      <dgm:t>
        <a:bodyPr/>
        <a:lstStyle/>
        <a:p>
          <a:endParaRPr lang="ru-RU">
            <a:latin typeface="Century Gothic" panose="020B0502020202020204" pitchFamily="34" charset="0"/>
          </a:endParaRPr>
        </a:p>
      </dgm:t>
    </dgm:pt>
    <dgm:pt modelId="{28299492-7137-4112-BF69-0FA9B47FA68A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800" dirty="0">
              <a:solidFill>
                <a:schemeClr val="bg1"/>
              </a:solidFill>
              <a:latin typeface="+mj-lt"/>
              <a:cs typeface="Arial" panose="020B0604020202020204" pitchFamily="34" charset="0"/>
            </a:rPr>
            <a:t>Комплексный тариф на 1 больного на Д-учете</a:t>
          </a:r>
        </a:p>
      </dgm:t>
    </dgm:pt>
    <dgm:pt modelId="{659678C2-D35D-4032-BA2C-97723331FAF7}" type="parTrans" cxnId="{2342D7E7-E2CD-49D0-BE84-5BC001679F14}">
      <dgm:prSet/>
      <dgm:spPr/>
      <dgm:t>
        <a:bodyPr/>
        <a:lstStyle/>
        <a:p>
          <a:endParaRPr lang="ru-RU"/>
        </a:p>
      </dgm:t>
    </dgm:pt>
    <dgm:pt modelId="{EBCD590E-B4AE-4CE5-B6C9-932EE3865ADB}" type="sibTrans" cxnId="{2342D7E7-E2CD-49D0-BE84-5BC001679F14}">
      <dgm:prSet/>
      <dgm:spPr/>
      <dgm:t>
        <a:bodyPr/>
        <a:lstStyle/>
        <a:p>
          <a:endParaRPr lang="ru-RU"/>
        </a:p>
      </dgm:t>
    </dgm:pt>
    <dgm:pt modelId="{F10DFC29-63D5-4959-9D33-CD34F961A4FE}" type="pres">
      <dgm:prSet presAssocID="{EAF13B8F-E71C-4DC2-93D6-EB3A41FA93C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1C2EBD8-07FA-407B-AC54-F639B6F60B3F}" type="pres">
      <dgm:prSet presAssocID="{EAF13B8F-E71C-4DC2-93D6-EB3A41FA93C4}" presName="Name1" presStyleCnt="0"/>
      <dgm:spPr/>
    </dgm:pt>
    <dgm:pt modelId="{F6C90738-8AAB-4870-802D-96FEC62E0A82}" type="pres">
      <dgm:prSet presAssocID="{EAF13B8F-E71C-4DC2-93D6-EB3A41FA93C4}" presName="cycle" presStyleCnt="0"/>
      <dgm:spPr/>
    </dgm:pt>
    <dgm:pt modelId="{F6E95190-A8A2-47E2-8AEC-62AEA91A2D94}" type="pres">
      <dgm:prSet presAssocID="{EAF13B8F-E71C-4DC2-93D6-EB3A41FA93C4}" presName="srcNode" presStyleLbl="node1" presStyleIdx="0" presStyleCnt="2"/>
      <dgm:spPr/>
    </dgm:pt>
    <dgm:pt modelId="{500FDD8B-4002-4AB0-8E9A-F4496E411B83}" type="pres">
      <dgm:prSet presAssocID="{EAF13B8F-E71C-4DC2-93D6-EB3A41FA93C4}" presName="conn" presStyleLbl="parChTrans1D2" presStyleIdx="0" presStyleCnt="1"/>
      <dgm:spPr/>
      <dgm:t>
        <a:bodyPr/>
        <a:lstStyle/>
        <a:p>
          <a:endParaRPr lang="ru-RU"/>
        </a:p>
      </dgm:t>
    </dgm:pt>
    <dgm:pt modelId="{D5A2F695-FF4C-4CAB-9850-F744995CCD18}" type="pres">
      <dgm:prSet presAssocID="{EAF13B8F-E71C-4DC2-93D6-EB3A41FA93C4}" presName="extraNode" presStyleLbl="node1" presStyleIdx="0" presStyleCnt="2"/>
      <dgm:spPr/>
    </dgm:pt>
    <dgm:pt modelId="{82E4875E-6298-4562-9DCA-8A516DD64671}" type="pres">
      <dgm:prSet presAssocID="{EAF13B8F-E71C-4DC2-93D6-EB3A41FA93C4}" presName="dstNode" presStyleLbl="node1" presStyleIdx="0" presStyleCnt="2"/>
      <dgm:spPr/>
    </dgm:pt>
    <dgm:pt modelId="{ABDEEE78-9086-42CE-8914-8EA91623E50D}" type="pres">
      <dgm:prSet presAssocID="{D8841274-7B1E-4151-98D0-DCDE83AA007B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358A1-0A9F-4814-934C-6615E17B0695}" type="pres">
      <dgm:prSet presAssocID="{D8841274-7B1E-4151-98D0-DCDE83AA007B}" presName="accent_1" presStyleCnt="0"/>
      <dgm:spPr/>
    </dgm:pt>
    <dgm:pt modelId="{20B1B65C-DB43-4A4D-B40F-9A75D3A658A2}" type="pres">
      <dgm:prSet presAssocID="{D8841274-7B1E-4151-98D0-DCDE83AA007B}" presName="accentRepeatNode" presStyleLbl="solidFgAcc1" presStyleIdx="0" presStyleCnt="2"/>
      <dgm:spPr/>
    </dgm:pt>
    <dgm:pt modelId="{26A08718-36D4-4751-A462-08FCA2091FDE}" type="pres">
      <dgm:prSet presAssocID="{28299492-7137-4112-BF69-0FA9B47FA68A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3F9A9-3255-4F85-9E4E-A97647400622}" type="pres">
      <dgm:prSet presAssocID="{28299492-7137-4112-BF69-0FA9B47FA68A}" presName="accent_2" presStyleCnt="0"/>
      <dgm:spPr/>
    </dgm:pt>
    <dgm:pt modelId="{07EE0DFB-4C8D-4635-BD57-4FD5679D4AB7}" type="pres">
      <dgm:prSet presAssocID="{28299492-7137-4112-BF69-0FA9B47FA68A}" presName="accentRepeatNode" presStyleLbl="solidFgAcc1" presStyleIdx="1" presStyleCnt="2"/>
      <dgm:spPr/>
    </dgm:pt>
  </dgm:ptLst>
  <dgm:cxnLst>
    <dgm:cxn modelId="{2342D7E7-E2CD-49D0-BE84-5BC001679F14}" srcId="{EAF13B8F-E71C-4DC2-93D6-EB3A41FA93C4}" destId="{28299492-7137-4112-BF69-0FA9B47FA68A}" srcOrd="1" destOrd="0" parTransId="{659678C2-D35D-4032-BA2C-97723331FAF7}" sibTransId="{EBCD590E-B4AE-4CE5-B6C9-932EE3865ADB}"/>
    <dgm:cxn modelId="{ED7A5E31-1806-4846-B20E-51772B14F066}" type="presOf" srcId="{D8841274-7B1E-4151-98D0-DCDE83AA007B}" destId="{ABDEEE78-9086-42CE-8914-8EA91623E50D}" srcOrd="0" destOrd="0" presId="urn:microsoft.com/office/officeart/2008/layout/VerticalCurvedList"/>
    <dgm:cxn modelId="{D42AC4CB-11F7-4903-9F86-6C9B26E3F4F5}" type="presOf" srcId="{31EDE55B-0D6F-4A65-B57D-ECF9FD826BE3}" destId="{500FDD8B-4002-4AB0-8E9A-F4496E411B83}" srcOrd="0" destOrd="0" presId="urn:microsoft.com/office/officeart/2008/layout/VerticalCurvedList"/>
    <dgm:cxn modelId="{9A3C2B46-F233-4DB5-972B-ED6A9A0A96CC}" type="presOf" srcId="{EAF13B8F-E71C-4DC2-93D6-EB3A41FA93C4}" destId="{F10DFC29-63D5-4959-9D33-CD34F961A4FE}" srcOrd="0" destOrd="0" presId="urn:microsoft.com/office/officeart/2008/layout/VerticalCurvedList"/>
    <dgm:cxn modelId="{EDEED8F5-ACF0-4C82-8D6E-8CF29B50E632}" type="presOf" srcId="{28299492-7137-4112-BF69-0FA9B47FA68A}" destId="{26A08718-36D4-4751-A462-08FCA2091FDE}" srcOrd="0" destOrd="0" presId="urn:microsoft.com/office/officeart/2008/layout/VerticalCurvedList"/>
    <dgm:cxn modelId="{3CE7FC0F-F2CA-41DE-96F0-FF6A4A4DEAD3}" srcId="{EAF13B8F-E71C-4DC2-93D6-EB3A41FA93C4}" destId="{D8841274-7B1E-4151-98D0-DCDE83AA007B}" srcOrd="0" destOrd="0" parTransId="{FDA18A2E-979C-4D4D-98FD-CE307FBB021A}" sibTransId="{31EDE55B-0D6F-4A65-B57D-ECF9FD826BE3}"/>
    <dgm:cxn modelId="{C7661735-00DF-4F63-8C91-5A8997081E84}" type="presParOf" srcId="{F10DFC29-63D5-4959-9D33-CD34F961A4FE}" destId="{81C2EBD8-07FA-407B-AC54-F639B6F60B3F}" srcOrd="0" destOrd="0" presId="urn:microsoft.com/office/officeart/2008/layout/VerticalCurvedList"/>
    <dgm:cxn modelId="{4C1B1274-FC45-441B-B473-E8EFB7BD1E22}" type="presParOf" srcId="{81C2EBD8-07FA-407B-AC54-F639B6F60B3F}" destId="{F6C90738-8AAB-4870-802D-96FEC62E0A82}" srcOrd="0" destOrd="0" presId="urn:microsoft.com/office/officeart/2008/layout/VerticalCurvedList"/>
    <dgm:cxn modelId="{F0E88EDD-4AB3-48F7-8113-EF7123D60C1A}" type="presParOf" srcId="{F6C90738-8AAB-4870-802D-96FEC62E0A82}" destId="{F6E95190-A8A2-47E2-8AEC-62AEA91A2D94}" srcOrd="0" destOrd="0" presId="urn:microsoft.com/office/officeart/2008/layout/VerticalCurvedList"/>
    <dgm:cxn modelId="{389EC673-40DF-4D83-BA1E-F9926578C1C9}" type="presParOf" srcId="{F6C90738-8AAB-4870-802D-96FEC62E0A82}" destId="{500FDD8B-4002-4AB0-8E9A-F4496E411B83}" srcOrd="1" destOrd="0" presId="urn:microsoft.com/office/officeart/2008/layout/VerticalCurvedList"/>
    <dgm:cxn modelId="{19D3163C-7B03-4F2F-B48B-DCDFAF957760}" type="presParOf" srcId="{F6C90738-8AAB-4870-802D-96FEC62E0A82}" destId="{D5A2F695-FF4C-4CAB-9850-F744995CCD18}" srcOrd="2" destOrd="0" presId="urn:microsoft.com/office/officeart/2008/layout/VerticalCurvedList"/>
    <dgm:cxn modelId="{7F3B07BB-5830-477D-AAC2-D6BB7042FCFE}" type="presParOf" srcId="{F6C90738-8AAB-4870-802D-96FEC62E0A82}" destId="{82E4875E-6298-4562-9DCA-8A516DD64671}" srcOrd="3" destOrd="0" presId="urn:microsoft.com/office/officeart/2008/layout/VerticalCurvedList"/>
    <dgm:cxn modelId="{A5975993-3FC5-47EC-95E1-984C569D099F}" type="presParOf" srcId="{81C2EBD8-07FA-407B-AC54-F639B6F60B3F}" destId="{ABDEEE78-9086-42CE-8914-8EA91623E50D}" srcOrd="1" destOrd="0" presId="urn:microsoft.com/office/officeart/2008/layout/VerticalCurvedList"/>
    <dgm:cxn modelId="{680F79AC-F65D-4806-B978-EF72B4F6436F}" type="presParOf" srcId="{81C2EBD8-07FA-407B-AC54-F639B6F60B3F}" destId="{C17358A1-0A9F-4814-934C-6615E17B0695}" srcOrd="2" destOrd="0" presId="urn:microsoft.com/office/officeart/2008/layout/VerticalCurvedList"/>
    <dgm:cxn modelId="{1F3AB033-DA4C-4034-9A5C-2738FC0AC39A}" type="presParOf" srcId="{C17358A1-0A9F-4814-934C-6615E17B0695}" destId="{20B1B65C-DB43-4A4D-B40F-9A75D3A658A2}" srcOrd="0" destOrd="0" presId="urn:microsoft.com/office/officeart/2008/layout/VerticalCurvedList"/>
    <dgm:cxn modelId="{3FA74C29-9306-4609-BFF3-4AAD56D837E5}" type="presParOf" srcId="{81C2EBD8-07FA-407B-AC54-F639B6F60B3F}" destId="{26A08718-36D4-4751-A462-08FCA2091FDE}" srcOrd="3" destOrd="0" presId="urn:microsoft.com/office/officeart/2008/layout/VerticalCurvedList"/>
    <dgm:cxn modelId="{5FE048C7-B7ED-4B77-AD98-8EB1D583CE23}" type="presParOf" srcId="{81C2EBD8-07FA-407B-AC54-F639B6F60B3F}" destId="{1C73F9A9-3255-4F85-9E4E-A97647400622}" srcOrd="4" destOrd="0" presId="urn:microsoft.com/office/officeart/2008/layout/VerticalCurvedList"/>
    <dgm:cxn modelId="{EC673B96-6EBB-4991-B066-75D847E78563}" type="presParOf" srcId="{1C73F9A9-3255-4F85-9E4E-A97647400622}" destId="{07EE0DFB-4C8D-4635-BD57-4FD5679D4AB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96DF8C-1D6B-456A-BBA4-39ED6AC95234}" type="doc">
      <dgm:prSet loTypeId="urn:microsoft.com/office/officeart/2005/8/layout/hProcess7" loCatId="process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D6E1414C-A305-4EDE-8F39-750A9AAD134E}">
      <dgm:prSet phldrT="[Текст]" custT="1"/>
      <dgm:spPr/>
      <dgm:t>
        <a:bodyPr/>
        <a:lstStyle/>
        <a:p>
          <a:r>
            <a:rPr lang="ru-RU" sz="4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ru-RU" sz="4400" dirty="0">
            <a:solidFill>
              <a:schemeClr val="accent1">
                <a:lumMod val="50000"/>
              </a:schemeClr>
            </a:solidFill>
            <a:latin typeface="+mn-lt"/>
            <a:cs typeface="Arial" panose="020B0604020202020204" pitchFamily="34" charset="0"/>
          </a:endParaRPr>
        </a:p>
      </dgm:t>
    </dgm:pt>
    <dgm:pt modelId="{BFED9D88-DF84-40CF-B98C-542881845212}" type="parTrans" cxnId="{4743262B-80B2-4088-9256-39BC1F8434F8}">
      <dgm:prSet/>
      <dgm:spPr/>
      <dgm:t>
        <a:bodyPr/>
        <a:lstStyle/>
        <a:p>
          <a:endParaRPr lang="ru-RU"/>
        </a:p>
      </dgm:t>
    </dgm:pt>
    <dgm:pt modelId="{734E0183-32C4-450F-AE68-40DE02FA1DF2}" type="sibTrans" cxnId="{4743262B-80B2-4088-9256-39BC1F8434F8}">
      <dgm:prSet/>
      <dgm:spPr/>
      <dgm:t>
        <a:bodyPr/>
        <a:lstStyle/>
        <a:p>
          <a:endParaRPr lang="ru-RU"/>
        </a:p>
      </dgm:t>
    </dgm:pt>
    <dgm:pt modelId="{0717D3EA-91DA-4CAA-8EC6-79C8F47AE1CE}">
      <dgm:prSet phldrT="[Текст]" custT="1"/>
      <dgm:spPr/>
      <dgm:t>
        <a:bodyPr/>
        <a:lstStyle/>
        <a:p>
          <a:r>
            <a:rPr lang="ru-RU" sz="2800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rPr>
            <a:t>Среднесписочная численность больных на Д-учете согласно методике расчета по приказу №801</a:t>
          </a:r>
        </a:p>
      </dgm:t>
    </dgm:pt>
    <dgm:pt modelId="{1AFE4645-5C8C-4D02-8242-12B629801B1B}" type="parTrans" cxnId="{35D64AEF-22D8-4C8C-8F84-5D28CD1C35A1}">
      <dgm:prSet/>
      <dgm:spPr/>
      <dgm:t>
        <a:bodyPr/>
        <a:lstStyle/>
        <a:p>
          <a:endParaRPr lang="ru-RU"/>
        </a:p>
      </dgm:t>
    </dgm:pt>
    <dgm:pt modelId="{67542E8D-08A9-4220-8EC3-43221655949B}" type="sibTrans" cxnId="{35D64AEF-22D8-4C8C-8F84-5D28CD1C35A1}">
      <dgm:prSet/>
      <dgm:spPr/>
      <dgm:t>
        <a:bodyPr/>
        <a:lstStyle/>
        <a:p>
          <a:endParaRPr lang="ru-RU"/>
        </a:p>
      </dgm:t>
    </dgm:pt>
    <dgm:pt modelId="{33ACDA9B-554F-4B10-AB49-EEE47B597C52}">
      <dgm:prSet phldrT="[Текст]" custT="1"/>
      <dgm:spPr/>
      <dgm:t>
        <a:bodyPr/>
        <a:lstStyle/>
        <a:p>
          <a:r>
            <a:rPr lang="ru-RU" sz="4400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rPr>
            <a:t>2</a:t>
          </a:r>
        </a:p>
      </dgm:t>
    </dgm:pt>
    <dgm:pt modelId="{838A66DB-D73D-4698-A33D-E52BF3654CAA}" type="parTrans" cxnId="{2210AA44-00D7-404A-9E06-A76EE79EA90C}">
      <dgm:prSet/>
      <dgm:spPr/>
      <dgm:t>
        <a:bodyPr/>
        <a:lstStyle/>
        <a:p>
          <a:endParaRPr lang="ru-RU"/>
        </a:p>
      </dgm:t>
    </dgm:pt>
    <dgm:pt modelId="{B7975FD4-762E-4E19-9A23-8BDCD3C5E937}" type="sibTrans" cxnId="{2210AA44-00D7-404A-9E06-A76EE79EA90C}">
      <dgm:prSet/>
      <dgm:spPr/>
      <dgm:t>
        <a:bodyPr/>
        <a:lstStyle/>
        <a:p>
          <a:endParaRPr lang="ru-RU"/>
        </a:p>
      </dgm:t>
    </dgm:pt>
    <dgm:pt modelId="{CF881183-E683-4D97-B84E-DA9EA8FD43C8}">
      <dgm:prSet phldrT="[Текст]" custT="1"/>
      <dgm:spPr/>
      <dgm:t>
        <a:bodyPr/>
        <a:lstStyle/>
        <a:p>
          <a:r>
            <a:rPr lang="ru-RU" sz="2800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rPr>
            <a:t>Комплексный тариф на 1 больного на Д-учете согласно приказу №725</a:t>
          </a:r>
        </a:p>
      </dgm:t>
    </dgm:pt>
    <dgm:pt modelId="{EBEEF8AF-E534-4BDF-BA56-A9F7AC1CA4C6}" type="parTrans" cxnId="{6B1A1738-C879-4401-8544-E41752CCB6AB}">
      <dgm:prSet/>
      <dgm:spPr/>
      <dgm:t>
        <a:bodyPr/>
        <a:lstStyle/>
        <a:p>
          <a:endParaRPr lang="ru-RU"/>
        </a:p>
      </dgm:t>
    </dgm:pt>
    <dgm:pt modelId="{CF8D1046-B234-4364-AFD1-15C931D68297}" type="sibTrans" cxnId="{6B1A1738-C879-4401-8544-E41752CCB6AB}">
      <dgm:prSet/>
      <dgm:spPr/>
      <dgm:t>
        <a:bodyPr/>
        <a:lstStyle/>
        <a:p>
          <a:endParaRPr lang="ru-RU"/>
        </a:p>
      </dgm:t>
    </dgm:pt>
    <dgm:pt modelId="{8D620F3B-9B89-49D4-84A3-4F98C65E89C8}">
      <dgm:prSet phldrT="[Текст]" custT="1"/>
      <dgm:spPr/>
      <dgm:t>
        <a:bodyPr/>
        <a:lstStyle/>
        <a:p>
          <a:r>
            <a:rPr lang="ru-RU" sz="4400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rPr>
            <a:t>3</a:t>
          </a:r>
        </a:p>
      </dgm:t>
    </dgm:pt>
    <dgm:pt modelId="{9F471719-CE49-4912-A5C9-C239A33E0376}" type="parTrans" cxnId="{D07D0C3A-F3D8-455F-97D4-F0547218F7B2}">
      <dgm:prSet/>
      <dgm:spPr/>
      <dgm:t>
        <a:bodyPr/>
        <a:lstStyle/>
        <a:p>
          <a:endParaRPr lang="ru-RU"/>
        </a:p>
      </dgm:t>
    </dgm:pt>
    <dgm:pt modelId="{50C609B3-19BF-41FC-A58E-53FED3358EC3}" type="sibTrans" cxnId="{D07D0C3A-F3D8-455F-97D4-F0547218F7B2}">
      <dgm:prSet/>
      <dgm:spPr/>
      <dgm:t>
        <a:bodyPr/>
        <a:lstStyle/>
        <a:p>
          <a:endParaRPr lang="ru-RU"/>
        </a:p>
      </dgm:t>
    </dgm:pt>
    <dgm:pt modelId="{D61E0DDD-1CFE-4CFB-88FC-4D493948C328}">
      <dgm:prSet phldrT="[Текст]" custT="1"/>
      <dgm:spPr/>
      <dgm:t>
        <a:bodyPr/>
        <a:lstStyle/>
        <a:p>
          <a:r>
            <a:rPr lang="ru-RU" sz="2800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rPr>
            <a:t>Объем затрат =   среднесписочная численность * комплексный тариф</a:t>
          </a:r>
        </a:p>
      </dgm:t>
    </dgm:pt>
    <dgm:pt modelId="{1B4186EC-90D4-4C59-931F-C166AC50B324}" type="parTrans" cxnId="{B51339E4-A003-4A8C-BA0C-585B50722E1E}">
      <dgm:prSet/>
      <dgm:spPr/>
      <dgm:t>
        <a:bodyPr/>
        <a:lstStyle/>
        <a:p>
          <a:endParaRPr lang="ru-RU"/>
        </a:p>
      </dgm:t>
    </dgm:pt>
    <dgm:pt modelId="{6CE90E39-6525-419F-929D-FE9679914A8E}" type="sibTrans" cxnId="{B51339E4-A003-4A8C-BA0C-585B50722E1E}">
      <dgm:prSet/>
      <dgm:spPr/>
      <dgm:t>
        <a:bodyPr/>
        <a:lstStyle/>
        <a:p>
          <a:endParaRPr lang="ru-RU"/>
        </a:p>
      </dgm:t>
    </dgm:pt>
    <dgm:pt modelId="{32EA264C-8BC6-486F-AD70-963FE691E24E}" type="pres">
      <dgm:prSet presAssocID="{CA96DF8C-1D6B-456A-BBA4-39ED6AC9523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FC4FF0-4035-4B07-8B4E-8A6A0F723A23}" type="pres">
      <dgm:prSet presAssocID="{D6E1414C-A305-4EDE-8F39-750A9AAD134E}" presName="compositeNode" presStyleCnt="0">
        <dgm:presLayoutVars>
          <dgm:bulletEnabled val="1"/>
        </dgm:presLayoutVars>
      </dgm:prSet>
      <dgm:spPr/>
    </dgm:pt>
    <dgm:pt modelId="{D0A0D826-C6E2-4B55-924B-1F8578BB2465}" type="pres">
      <dgm:prSet presAssocID="{D6E1414C-A305-4EDE-8F39-750A9AAD134E}" presName="bgRect" presStyleLbl="node1" presStyleIdx="0" presStyleCnt="3"/>
      <dgm:spPr/>
      <dgm:t>
        <a:bodyPr/>
        <a:lstStyle/>
        <a:p>
          <a:endParaRPr lang="ru-RU"/>
        </a:p>
      </dgm:t>
    </dgm:pt>
    <dgm:pt modelId="{8E9152C4-F3D0-4967-BCC9-1B03168053EB}" type="pres">
      <dgm:prSet presAssocID="{D6E1414C-A305-4EDE-8F39-750A9AAD134E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8CBD15-18C7-4956-B73D-86EB468A9040}" type="pres">
      <dgm:prSet presAssocID="{D6E1414C-A305-4EDE-8F39-750A9AAD134E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AB6974-41CB-439E-A8FC-0AEA0DA9C1AB}" type="pres">
      <dgm:prSet presAssocID="{734E0183-32C4-450F-AE68-40DE02FA1DF2}" presName="hSp" presStyleCnt="0"/>
      <dgm:spPr/>
    </dgm:pt>
    <dgm:pt modelId="{279BF169-51D0-4248-8DEE-D3C8AD604BB6}" type="pres">
      <dgm:prSet presAssocID="{734E0183-32C4-450F-AE68-40DE02FA1DF2}" presName="vProcSp" presStyleCnt="0"/>
      <dgm:spPr/>
    </dgm:pt>
    <dgm:pt modelId="{702F46D4-0974-4718-91C8-C0E0A338B747}" type="pres">
      <dgm:prSet presAssocID="{734E0183-32C4-450F-AE68-40DE02FA1DF2}" presName="vSp1" presStyleCnt="0"/>
      <dgm:spPr/>
    </dgm:pt>
    <dgm:pt modelId="{37BC6644-69F2-4802-8A3D-F515CF121C06}" type="pres">
      <dgm:prSet presAssocID="{734E0183-32C4-450F-AE68-40DE02FA1DF2}" presName="simulatedConn" presStyleLbl="solidFgAcc1" presStyleIdx="0" presStyleCnt="2"/>
      <dgm:spPr/>
    </dgm:pt>
    <dgm:pt modelId="{C5ACEA9F-C12A-47CC-9A3D-DD0ED99F8B95}" type="pres">
      <dgm:prSet presAssocID="{734E0183-32C4-450F-AE68-40DE02FA1DF2}" presName="vSp2" presStyleCnt="0"/>
      <dgm:spPr/>
    </dgm:pt>
    <dgm:pt modelId="{DC9CBD39-6FC8-4710-8ED3-CFDF2DB0E753}" type="pres">
      <dgm:prSet presAssocID="{734E0183-32C4-450F-AE68-40DE02FA1DF2}" presName="sibTrans" presStyleCnt="0"/>
      <dgm:spPr/>
    </dgm:pt>
    <dgm:pt modelId="{6EE3F6DC-496A-48DA-8BA9-D62D182A880E}" type="pres">
      <dgm:prSet presAssocID="{33ACDA9B-554F-4B10-AB49-EEE47B597C52}" presName="compositeNode" presStyleCnt="0">
        <dgm:presLayoutVars>
          <dgm:bulletEnabled val="1"/>
        </dgm:presLayoutVars>
      </dgm:prSet>
      <dgm:spPr/>
    </dgm:pt>
    <dgm:pt modelId="{55AC62FC-141F-47B0-8B02-3E98ADE9C1C7}" type="pres">
      <dgm:prSet presAssocID="{33ACDA9B-554F-4B10-AB49-EEE47B597C52}" presName="bgRect" presStyleLbl="node1" presStyleIdx="1" presStyleCnt="3"/>
      <dgm:spPr/>
      <dgm:t>
        <a:bodyPr/>
        <a:lstStyle/>
        <a:p>
          <a:endParaRPr lang="ru-RU"/>
        </a:p>
      </dgm:t>
    </dgm:pt>
    <dgm:pt modelId="{E87BDE19-309A-439C-89AF-675E84152B46}" type="pres">
      <dgm:prSet presAssocID="{33ACDA9B-554F-4B10-AB49-EEE47B597C52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2A5360-9E3C-4747-82DB-FCA5572B429D}" type="pres">
      <dgm:prSet presAssocID="{33ACDA9B-554F-4B10-AB49-EEE47B597C52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3C823C-6C25-4850-B1F2-D20CD0D3F538}" type="pres">
      <dgm:prSet presAssocID="{B7975FD4-762E-4E19-9A23-8BDCD3C5E937}" presName="hSp" presStyleCnt="0"/>
      <dgm:spPr/>
    </dgm:pt>
    <dgm:pt modelId="{F7B514B9-AA31-422D-A566-44B4F635895D}" type="pres">
      <dgm:prSet presAssocID="{B7975FD4-762E-4E19-9A23-8BDCD3C5E937}" presName="vProcSp" presStyleCnt="0"/>
      <dgm:spPr/>
    </dgm:pt>
    <dgm:pt modelId="{D97B5782-B651-45E5-84F7-C5103EA17DC1}" type="pres">
      <dgm:prSet presAssocID="{B7975FD4-762E-4E19-9A23-8BDCD3C5E937}" presName="vSp1" presStyleCnt="0"/>
      <dgm:spPr/>
    </dgm:pt>
    <dgm:pt modelId="{54173840-ACFA-479E-AFEC-D05D5C52F375}" type="pres">
      <dgm:prSet presAssocID="{B7975FD4-762E-4E19-9A23-8BDCD3C5E937}" presName="simulatedConn" presStyleLbl="solidFgAcc1" presStyleIdx="1" presStyleCnt="2"/>
      <dgm:spPr/>
    </dgm:pt>
    <dgm:pt modelId="{726696B4-45FB-4512-B507-498222FF41BE}" type="pres">
      <dgm:prSet presAssocID="{B7975FD4-762E-4E19-9A23-8BDCD3C5E937}" presName="vSp2" presStyleCnt="0"/>
      <dgm:spPr/>
    </dgm:pt>
    <dgm:pt modelId="{B4D7D22B-4A37-403C-A776-27F4B506F9E7}" type="pres">
      <dgm:prSet presAssocID="{B7975FD4-762E-4E19-9A23-8BDCD3C5E937}" presName="sibTrans" presStyleCnt="0"/>
      <dgm:spPr/>
    </dgm:pt>
    <dgm:pt modelId="{76E76DD5-52B9-4908-A1B7-8D5BA153C340}" type="pres">
      <dgm:prSet presAssocID="{8D620F3B-9B89-49D4-84A3-4F98C65E89C8}" presName="compositeNode" presStyleCnt="0">
        <dgm:presLayoutVars>
          <dgm:bulletEnabled val="1"/>
        </dgm:presLayoutVars>
      </dgm:prSet>
      <dgm:spPr/>
    </dgm:pt>
    <dgm:pt modelId="{6C5B199A-4871-4872-94FD-40FDD6A6F9CE}" type="pres">
      <dgm:prSet presAssocID="{8D620F3B-9B89-49D4-84A3-4F98C65E89C8}" presName="bgRect" presStyleLbl="node1" presStyleIdx="2" presStyleCnt="3"/>
      <dgm:spPr/>
      <dgm:t>
        <a:bodyPr/>
        <a:lstStyle/>
        <a:p>
          <a:endParaRPr lang="ru-RU"/>
        </a:p>
      </dgm:t>
    </dgm:pt>
    <dgm:pt modelId="{C5478C0F-E435-48C6-AC12-A70CA5986B6B}" type="pres">
      <dgm:prSet presAssocID="{8D620F3B-9B89-49D4-84A3-4F98C65E89C8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322844-4DDC-4BF4-A8DA-9011D586C138}" type="pres">
      <dgm:prSet presAssocID="{8D620F3B-9B89-49D4-84A3-4F98C65E89C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298BD7-B67F-43D9-9217-F95BDB32C5BE}" type="presOf" srcId="{33ACDA9B-554F-4B10-AB49-EEE47B597C52}" destId="{E87BDE19-309A-439C-89AF-675E84152B46}" srcOrd="1" destOrd="0" presId="urn:microsoft.com/office/officeart/2005/8/layout/hProcess7"/>
    <dgm:cxn modelId="{0D8127E6-95EB-4367-9AA8-C53BEE3BC83E}" type="presOf" srcId="{CF881183-E683-4D97-B84E-DA9EA8FD43C8}" destId="{F22A5360-9E3C-4747-82DB-FCA5572B429D}" srcOrd="0" destOrd="0" presId="urn:microsoft.com/office/officeart/2005/8/layout/hProcess7"/>
    <dgm:cxn modelId="{FFBF154D-16F5-4A1A-AABE-1E62EDF94D10}" type="presOf" srcId="{CA96DF8C-1D6B-456A-BBA4-39ED6AC95234}" destId="{32EA264C-8BC6-486F-AD70-963FE691E24E}" srcOrd="0" destOrd="0" presId="urn:microsoft.com/office/officeart/2005/8/layout/hProcess7"/>
    <dgm:cxn modelId="{35D64AEF-22D8-4C8C-8F84-5D28CD1C35A1}" srcId="{D6E1414C-A305-4EDE-8F39-750A9AAD134E}" destId="{0717D3EA-91DA-4CAA-8EC6-79C8F47AE1CE}" srcOrd="0" destOrd="0" parTransId="{1AFE4645-5C8C-4D02-8242-12B629801B1B}" sibTransId="{67542E8D-08A9-4220-8EC3-43221655949B}"/>
    <dgm:cxn modelId="{AE4EFB80-5F89-4B33-A3A1-CE6B411F4B7D}" type="presOf" srcId="{8D620F3B-9B89-49D4-84A3-4F98C65E89C8}" destId="{C5478C0F-E435-48C6-AC12-A70CA5986B6B}" srcOrd="1" destOrd="0" presId="urn:microsoft.com/office/officeart/2005/8/layout/hProcess7"/>
    <dgm:cxn modelId="{A209E633-26ED-4B5E-AC1E-7540514A125A}" type="presOf" srcId="{D6E1414C-A305-4EDE-8F39-750A9AAD134E}" destId="{8E9152C4-F3D0-4967-BCC9-1B03168053EB}" srcOrd="1" destOrd="0" presId="urn:microsoft.com/office/officeart/2005/8/layout/hProcess7"/>
    <dgm:cxn modelId="{4743262B-80B2-4088-9256-39BC1F8434F8}" srcId="{CA96DF8C-1D6B-456A-BBA4-39ED6AC95234}" destId="{D6E1414C-A305-4EDE-8F39-750A9AAD134E}" srcOrd="0" destOrd="0" parTransId="{BFED9D88-DF84-40CF-B98C-542881845212}" sibTransId="{734E0183-32C4-450F-AE68-40DE02FA1DF2}"/>
    <dgm:cxn modelId="{8DF93A59-3A62-4A89-B562-A5D111769995}" type="presOf" srcId="{8D620F3B-9B89-49D4-84A3-4F98C65E89C8}" destId="{6C5B199A-4871-4872-94FD-40FDD6A6F9CE}" srcOrd="0" destOrd="0" presId="urn:microsoft.com/office/officeart/2005/8/layout/hProcess7"/>
    <dgm:cxn modelId="{E04B9E69-D8B0-463D-B03C-9ED9C2143C76}" type="presOf" srcId="{0717D3EA-91DA-4CAA-8EC6-79C8F47AE1CE}" destId="{878CBD15-18C7-4956-B73D-86EB468A9040}" srcOrd="0" destOrd="0" presId="urn:microsoft.com/office/officeart/2005/8/layout/hProcess7"/>
    <dgm:cxn modelId="{2CD3E068-9218-47BE-BF3D-75C82D5C1947}" type="presOf" srcId="{33ACDA9B-554F-4B10-AB49-EEE47B597C52}" destId="{55AC62FC-141F-47B0-8B02-3E98ADE9C1C7}" srcOrd="0" destOrd="0" presId="urn:microsoft.com/office/officeart/2005/8/layout/hProcess7"/>
    <dgm:cxn modelId="{0CFBC8FA-995A-4FA7-BB15-88D35847380A}" type="presOf" srcId="{D61E0DDD-1CFE-4CFB-88FC-4D493948C328}" destId="{F6322844-4DDC-4BF4-A8DA-9011D586C138}" srcOrd="0" destOrd="0" presId="urn:microsoft.com/office/officeart/2005/8/layout/hProcess7"/>
    <dgm:cxn modelId="{D07D0C3A-F3D8-455F-97D4-F0547218F7B2}" srcId="{CA96DF8C-1D6B-456A-BBA4-39ED6AC95234}" destId="{8D620F3B-9B89-49D4-84A3-4F98C65E89C8}" srcOrd="2" destOrd="0" parTransId="{9F471719-CE49-4912-A5C9-C239A33E0376}" sibTransId="{50C609B3-19BF-41FC-A58E-53FED3358EC3}"/>
    <dgm:cxn modelId="{6B1A1738-C879-4401-8544-E41752CCB6AB}" srcId="{33ACDA9B-554F-4B10-AB49-EEE47B597C52}" destId="{CF881183-E683-4D97-B84E-DA9EA8FD43C8}" srcOrd="0" destOrd="0" parTransId="{EBEEF8AF-E534-4BDF-BA56-A9F7AC1CA4C6}" sibTransId="{CF8D1046-B234-4364-AFD1-15C931D68297}"/>
    <dgm:cxn modelId="{B51339E4-A003-4A8C-BA0C-585B50722E1E}" srcId="{8D620F3B-9B89-49D4-84A3-4F98C65E89C8}" destId="{D61E0DDD-1CFE-4CFB-88FC-4D493948C328}" srcOrd="0" destOrd="0" parTransId="{1B4186EC-90D4-4C59-931F-C166AC50B324}" sibTransId="{6CE90E39-6525-419F-929D-FE9679914A8E}"/>
    <dgm:cxn modelId="{5D178129-7135-404C-810F-9D5F9050F4B6}" type="presOf" srcId="{D6E1414C-A305-4EDE-8F39-750A9AAD134E}" destId="{D0A0D826-C6E2-4B55-924B-1F8578BB2465}" srcOrd="0" destOrd="0" presId="urn:microsoft.com/office/officeart/2005/8/layout/hProcess7"/>
    <dgm:cxn modelId="{2210AA44-00D7-404A-9E06-A76EE79EA90C}" srcId="{CA96DF8C-1D6B-456A-BBA4-39ED6AC95234}" destId="{33ACDA9B-554F-4B10-AB49-EEE47B597C52}" srcOrd="1" destOrd="0" parTransId="{838A66DB-D73D-4698-A33D-E52BF3654CAA}" sibTransId="{B7975FD4-762E-4E19-9A23-8BDCD3C5E937}"/>
    <dgm:cxn modelId="{426130A7-AA53-4848-A745-8202148F12E0}" type="presParOf" srcId="{32EA264C-8BC6-486F-AD70-963FE691E24E}" destId="{9BFC4FF0-4035-4B07-8B4E-8A6A0F723A23}" srcOrd="0" destOrd="0" presId="urn:microsoft.com/office/officeart/2005/8/layout/hProcess7"/>
    <dgm:cxn modelId="{CEE5F57D-5D93-4505-926E-F0542B420A03}" type="presParOf" srcId="{9BFC4FF0-4035-4B07-8B4E-8A6A0F723A23}" destId="{D0A0D826-C6E2-4B55-924B-1F8578BB2465}" srcOrd="0" destOrd="0" presId="urn:microsoft.com/office/officeart/2005/8/layout/hProcess7"/>
    <dgm:cxn modelId="{E9B59F96-6EE2-4206-99A7-0D15B202C00E}" type="presParOf" srcId="{9BFC4FF0-4035-4B07-8B4E-8A6A0F723A23}" destId="{8E9152C4-F3D0-4967-BCC9-1B03168053EB}" srcOrd="1" destOrd="0" presId="urn:microsoft.com/office/officeart/2005/8/layout/hProcess7"/>
    <dgm:cxn modelId="{7102C76D-A5D5-4B46-A991-0433724CA9A5}" type="presParOf" srcId="{9BFC4FF0-4035-4B07-8B4E-8A6A0F723A23}" destId="{878CBD15-18C7-4956-B73D-86EB468A9040}" srcOrd="2" destOrd="0" presId="urn:microsoft.com/office/officeart/2005/8/layout/hProcess7"/>
    <dgm:cxn modelId="{A6697C63-46A7-463D-882E-E3FB7A45180B}" type="presParOf" srcId="{32EA264C-8BC6-486F-AD70-963FE691E24E}" destId="{F2AB6974-41CB-439E-A8FC-0AEA0DA9C1AB}" srcOrd="1" destOrd="0" presId="urn:microsoft.com/office/officeart/2005/8/layout/hProcess7"/>
    <dgm:cxn modelId="{2E23A04E-3284-4F3A-8054-65BF4A8B8FF7}" type="presParOf" srcId="{32EA264C-8BC6-486F-AD70-963FE691E24E}" destId="{279BF169-51D0-4248-8DEE-D3C8AD604BB6}" srcOrd="2" destOrd="0" presId="urn:microsoft.com/office/officeart/2005/8/layout/hProcess7"/>
    <dgm:cxn modelId="{FCCA01B3-6B62-4AEC-B055-04A1A94E8447}" type="presParOf" srcId="{279BF169-51D0-4248-8DEE-D3C8AD604BB6}" destId="{702F46D4-0974-4718-91C8-C0E0A338B747}" srcOrd="0" destOrd="0" presId="urn:microsoft.com/office/officeart/2005/8/layout/hProcess7"/>
    <dgm:cxn modelId="{2B76C0F5-8BA1-47A2-A7E2-0D35ACAEBC5B}" type="presParOf" srcId="{279BF169-51D0-4248-8DEE-D3C8AD604BB6}" destId="{37BC6644-69F2-4802-8A3D-F515CF121C06}" srcOrd="1" destOrd="0" presId="urn:microsoft.com/office/officeart/2005/8/layout/hProcess7"/>
    <dgm:cxn modelId="{9B37462D-9EEB-4358-ABB3-160AC3399721}" type="presParOf" srcId="{279BF169-51D0-4248-8DEE-D3C8AD604BB6}" destId="{C5ACEA9F-C12A-47CC-9A3D-DD0ED99F8B95}" srcOrd="2" destOrd="0" presId="urn:microsoft.com/office/officeart/2005/8/layout/hProcess7"/>
    <dgm:cxn modelId="{5918FF48-E34C-490D-9441-B6ABA45E9B18}" type="presParOf" srcId="{32EA264C-8BC6-486F-AD70-963FE691E24E}" destId="{DC9CBD39-6FC8-4710-8ED3-CFDF2DB0E753}" srcOrd="3" destOrd="0" presId="urn:microsoft.com/office/officeart/2005/8/layout/hProcess7"/>
    <dgm:cxn modelId="{7FFDC77F-72FB-457D-AD52-AC07B93A8653}" type="presParOf" srcId="{32EA264C-8BC6-486F-AD70-963FE691E24E}" destId="{6EE3F6DC-496A-48DA-8BA9-D62D182A880E}" srcOrd="4" destOrd="0" presId="urn:microsoft.com/office/officeart/2005/8/layout/hProcess7"/>
    <dgm:cxn modelId="{F06B3CEE-AE35-491E-A4E2-E52B93D9CE06}" type="presParOf" srcId="{6EE3F6DC-496A-48DA-8BA9-D62D182A880E}" destId="{55AC62FC-141F-47B0-8B02-3E98ADE9C1C7}" srcOrd="0" destOrd="0" presId="urn:microsoft.com/office/officeart/2005/8/layout/hProcess7"/>
    <dgm:cxn modelId="{B3A01115-46B2-42B3-A915-8FE7C10D27D3}" type="presParOf" srcId="{6EE3F6DC-496A-48DA-8BA9-D62D182A880E}" destId="{E87BDE19-309A-439C-89AF-675E84152B46}" srcOrd="1" destOrd="0" presId="urn:microsoft.com/office/officeart/2005/8/layout/hProcess7"/>
    <dgm:cxn modelId="{DD6E37A9-B537-4B88-9970-0F5787413A88}" type="presParOf" srcId="{6EE3F6DC-496A-48DA-8BA9-D62D182A880E}" destId="{F22A5360-9E3C-4747-82DB-FCA5572B429D}" srcOrd="2" destOrd="0" presId="urn:microsoft.com/office/officeart/2005/8/layout/hProcess7"/>
    <dgm:cxn modelId="{BFE08BDC-6C2C-4EDD-A01B-54C0F88C252A}" type="presParOf" srcId="{32EA264C-8BC6-486F-AD70-963FE691E24E}" destId="{313C823C-6C25-4850-B1F2-D20CD0D3F538}" srcOrd="5" destOrd="0" presId="urn:microsoft.com/office/officeart/2005/8/layout/hProcess7"/>
    <dgm:cxn modelId="{D3AF48FA-D23B-48C6-8EB4-E3B140A4BB9F}" type="presParOf" srcId="{32EA264C-8BC6-486F-AD70-963FE691E24E}" destId="{F7B514B9-AA31-422D-A566-44B4F635895D}" srcOrd="6" destOrd="0" presId="urn:microsoft.com/office/officeart/2005/8/layout/hProcess7"/>
    <dgm:cxn modelId="{E6464D02-9EE3-4CE1-A804-D120BCA23BF8}" type="presParOf" srcId="{F7B514B9-AA31-422D-A566-44B4F635895D}" destId="{D97B5782-B651-45E5-84F7-C5103EA17DC1}" srcOrd="0" destOrd="0" presId="urn:microsoft.com/office/officeart/2005/8/layout/hProcess7"/>
    <dgm:cxn modelId="{CABC5DFE-55F3-4552-8674-3A7033AAB15B}" type="presParOf" srcId="{F7B514B9-AA31-422D-A566-44B4F635895D}" destId="{54173840-ACFA-479E-AFEC-D05D5C52F375}" srcOrd="1" destOrd="0" presId="urn:microsoft.com/office/officeart/2005/8/layout/hProcess7"/>
    <dgm:cxn modelId="{A96E706E-E64B-4688-9A10-2824E8287D7A}" type="presParOf" srcId="{F7B514B9-AA31-422D-A566-44B4F635895D}" destId="{726696B4-45FB-4512-B507-498222FF41BE}" srcOrd="2" destOrd="0" presId="urn:microsoft.com/office/officeart/2005/8/layout/hProcess7"/>
    <dgm:cxn modelId="{104CC5DE-F34F-4071-AD4D-6C91B76A40A2}" type="presParOf" srcId="{32EA264C-8BC6-486F-AD70-963FE691E24E}" destId="{B4D7D22B-4A37-403C-A776-27F4B506F9E7}" srcOrd="7" destOrd="0" presId="urn:microsoft.com/office/officeart/2005/8/layout/hProcess7"/>
    <dgm:cxn modelId="{E2EDAFD8-0451-4F8C-A99A-BDE563D04B8E}" type="presParOf" srcId="{32EA264C-8BC6-486F-AD70-963FE691E24E}" destId="{76E76DD5-52B9-4908-A1B7-8D5BA153C340}" srcOrd="8" destOrd="0" presId="urn:microsoft.com/office/officeart/2005/8/layout/hProcess7"/>
    <dgm:cxn modelId="{C5BA4F0C-6944-4129-9A0C-148AEEBDB853}" type="presParOf" srcId="{76E76DD5-52B9-4908-A1B7-8D5BA153C340}" destId="{6C5B199A-4871-4872-94FD-40FDD6A6F9CE}" srcOrd="0" destOrd="0" presId="urn:microsoft.com/office/officeart/2005/8/layout/hProcess7"/>
    <dgm:cxn modelId="{FE4ECBED-4030-4DBC-84C1-053BFA0A370E}" type="presParOf" srcId="{76E76DD5-52B9-4908-A1B7-8D5BA153C340}" destId="{C5478C0F-E435-48C6-AC12-A70CA5986B6B}" srcOrd="1" destOrd="0" presId="urn:microsoft.com/office/officeart/2005/8/layout/hProcess7"/>
    <dgm:cxn modelId="{2635ABD1-7A09-4EEF-8B22-E8B6586833BC}" type="presParOf" srcId="{76E76DD5-52B9-4908-A1B7-8D5BA153C340}" destId="{F6322844-4DDC-4BF4-A8DA-9011D586C138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AF13B8F-E71C-4DC2-93D6-EB3A41FA93C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841274-7B1E-4151-98D0-DCDE83AA007B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Количество пролеченных случаев с инфекционными заболеваниями</a:t>
          </a:r>
        </a:p>
      </dgm:t>
    </dgm:pt>
    <dgm:pt modelId="{FDA18A2E-979C-4D4D-98FD-CE307FBB021A}" type="parTrans" cxnId="{3CE7FC0F-F2CA-41DE-96F0-FF6A4A4DEAD3}">
      <dgm:prSet/>
      <dgm:spPr/>
      <dgm:t>
        <a:bodyPr/>
        <a:lstStyle/>
        <a:p>
          <a:endParaRPr lang="ru-RU"/>
        </a:p>
      </dgm:t>
    </dgm:pt>
    <dgm:pt modelId="{31EDE55B-0D6F-4A65-B57D-ECF9FD826BE3}" type="sibTrans" cxnId="{3CE7FC0F-F2CA-41DE-96F0-FF6A4A4DEAD3}">
      <dgm:prSet/>
      <dgm:spPr/>
      <dgm:t>
        <a:bodyPr/>
        <a:lstStyle/>
        <a:p>
          <a:endParaRPr lang="ru-RU"/>
        </a:p>
      </dgm:t>
    </dgm:pt>
    <dgm:pt modelId="{28299492-7137-4112-BF69-0FA9B47FA68A}">
      <dgm:prSet phldrT="[Текст]" custT="1"/>
      <dgm:spPr>
        <a:solidFill>
          <a:srgbClr val="002060"/>
        </a:solidFill>
      </dgm:spPr>
      <dgm:t>
        <a:bodyPr/>
        <a:lstStyle/>
        <a:p>
          <a:pPr algn="just"/>
          <a:r>
            <a: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Тариф по инфекционным заболеваниям</a:t>
          </a:r>
        </a:p>
      </dgm:t>
    </dgm:pt>
    <dgm:pt modelId="{659678C2-D35D-4032-BA2C-97723331FAF7}" type="parTrans" cxnId="{2342D7E7-E2CD-49D0-BE84-5BC001679F14}">
      <dgm:prSet/>
      <dgm:spPr/>
      <dgm:t>
        <a:bodyPr/>
        <a:lstStyle/>
        <a:p>
          <a:endParaRPr lang="ru-RU"/>
        </a:p>
      </dgm:t>
    </dgm:pt>
    <dgm:pt modelId="{EBCD590E-B4AE-4CE5-B6C9-932EE3865ADB}" type="sibTrans" cxnId="{2342D7E7-E2CD-49D0-BE84-5BC001679F14}">
      <dgm:prSet/>
      <dgm:spPr/>
      <dgm:t>
        <a:bodyPr/>
        <a:lstStyle/>
        <a:p>
          <a:endParaRPr lang="ru-RU"/>
        </a:p>
      </dgm:t>
    </dgm:pt>
    <dgm:pt modelId="{F10DFC29-63D5-4959-9D33-CD34F961A4FE}" type="pres">
      <dgm:prSet presAssocID="{EAF13B8F-E71C-4DC2-93D6-EB3A41FA93C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1C2EBD8-07FA-407B-AC54-F639B6F60B3F}" type="pres">
      <dgm:prSet presAssocID="{EAF13B8F-E71C-4DC2-93D6-EB3A41FA93C4}" presName="Name1" presStyleCnt="0"/>
      <dgm:spPr/>
    </dgm:pt>
    <dgm:pt modelId="{F6C90738-8AAB-4870-802D-96FEC62E0A82}" type="pres">
      <dgm:prSet presAssocID="{EAF13B8F-E71C-4DC2-93D6-EB3A41FA93C4}" presName="cycle" presStyleCnt="0"/>
      <dgm:spPr/>
    </dgm:pt>
    <dgm:pt modelId="{F6E95190-A8A2-47E2-8AEC-62AEA91A2D94}" type="pres">
      <dgm:prSet presAssocID="{EAF13B8F-E71C-4DC2-93D6-EB3A41FA93C4}" presName="srcNode" presStyleLbl="node1" presStyleIdx="0" presStyleCnt="2"/>
      <dgm:spPr/>
    </dgm:pt>
    <dgm:pt modelId="{500FDD8B-4002-4AB0-8E9A-F4496E411B83}" type="pres">
      <dgm:prSet presAssocID="{EAF13B8F-E71C-4DC2-93D6-EB3A41FA93C4}" presName="conn" presStyleLbl="parChTrans1D2" presStyleIdx="0" presStyleCnt="1"/>
      <dgm:spPr/>
      <dgm:t>
        <a:bodyPr/>
        <a:lstStyle/>
        <a:p>
          <a:endParaRPr lang="ru-RU"/>
        </a:p>
      </dgm:t>
    </dgm:pt>
    <dgm:pt modelId="{D5A2F695-FF4C-4CAB-9850-F744995CCD18}" type="pres">
      <dgm:prSet presAssocID="{EAF13B8F-E71C-4DC2-93D6-EB3A41FA93C4}" presName="extraNode" presStyleLbl="node1" presStyleIdx="0" presStyleCnt="2"/>
      <dgm:spPr/>
    </dgm:pt>
    <dgm:pt modelId="{82E4875E-6298-4562-9DCA-8A516DD64671}" type="pres">
      <dgm:prSet presAssocID="{EAF13B8F-E71C-4DC2-93D6-EB3A41FA93C4}" presName="dstNode" presStyleLbl="node1" presStyleIdx="0" presStyleCnt="2"/>
      <dgm:spPr/>
    </dgm:pt>
    <dgm:pt modelId="{ABDEEE78-9086-42CE-8914-8EA91623E50D}" type="pres">
      <dgm:prSet presAssocID="{D8841274-7B1E-4151-98D0-DCDE83AA007B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358A1-0A9F-4814-934C-6615E17B0695}" type="pres">
      <dgm:prSet presAssocID="{D8841274-7B1E-4151-98D0-DCDE83AA007B}" presName="accent_1" presStyleCnt="0"/>
      <dgm:spPr/>
    </dgm:pt>
    <dgm:pt modelId="{20B1B65C-DB43-4A4D-B40F-9A75D3A658A2}" type="pres">
      <dgm:prSet presAssocID="{D8841274-7B1E-4151-98D0-DCDE83AA007B}" presName="accentRepeatNode" presStyleLbl="solidFgAcc1" presStyleIdx="0" presStyleCnt="2"/>
      <dgm:spPr/>
    </dgm:pt>
    <dgm:pt modelId="{26A08718-36D4-4751-A462-08FCA2091FDE}" type="pres">
      <dgm:prSet presAssocID="{28299492-7137-4112-BF69-0FA9B47FA68A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3F9A9-3255-4F85-9E4E-A97647400622}" type="pres">
      <dgm:prSet presAssocID="{28299492-7137-4112-BF69-0FA9B47FA68A}" presName="accent_2" presStyleCnt="0"/>
      <dgm:spPr/>
    </dgm:pt>
    <dgm:pt modelId="{07EE0DFB-4C8D-4635-BD57-4FD5679D4AB7}" type="pres">
      <dgm:prSet presAssocID="{28299492-7137-4112-BF69-0FA9B47FA68A}" presName="accentRepeatNode" presStyleLbl="solidFgAcc1" presStyleIdx="1" presStyleCnt="2"/>
      <dgm:spPr/>
    </dgm:pt>
  </dgm:ptLst>
  <dgm:cxnLst>
    <dgm:cxn modelId="{2342D7E7-E2CD-49D0-BE84-5BC001679F14}" srcId="{EAF13B8F-E71C-4DC2-93D6-EB3A41FA93C4}" destId="{28299492-7137-4112-BF69-0FA9B47FA68A}" srcOrd="1" destOrd="0" parTransId="{659678C2-D35D-4032-BA2C-97723331FAF7}" sibTransId="{EBCD590E-B4AE-4CE5-B6C9-932EE3865ADB}"/>
    <dgm:cxn modelId="{ED7A5E31-1806-4846-B20E-51772B14F066}" type="presOf" srcId="{D8841274-7B1E-4151-98D0-DCDE83AA007B}" destId="{ABDEEE78-9086-42CE-8914-8EA91623E50D}" srcOrd="0" destOrd="0" presId="urn:microsoft.com/office/officeart/2008/layout/VerticalCurvedList"/>
    <dgm:cxn modelId="{D42AC4CB-11F7-4903-9F86-6C9B26E3F4F5}" type="presOf" srcId="{31EDE55B-0D6F-4A65-B57D-ECF9FD826BE3}" destId="{500FDD8B-4002-4AB0-8E9A-F4496E411B83}" srcOrd="0" destOrd="0" presId="urn:microsoft.com/office/officeart/2008/layout/VerticalCurvedList"/>
    <dgm:cxn modelId="{9A3C2B46-F233-4DB5-972B-ED6A9A0A96CC}" type="presOf" srcId="{EAF13B8F-E71C-4DC2-93D6-EB3A41FA93C4}" destId="{F10DFC29-63D5-4959-9D33-CD34F961A4FE}" srcOrd="0" destOrd="0" presId="urn:microsoft.com/office/officeart/2008/layout/VerticalCurvedList"/>
    <dgm:cxn modelId="{EDEED8F5-ACF0-4C82-8D6E-8CF29B50E632}" type="presOf" srcId="{28299492-7137-4112-BF69-0FA9B47FA68A}" destId="{26A08718-36D4-4751-A462-08FCA2091FDE}" srcOrd="0" destOrd="0" presId="urn:microsoft.com/office/officeart/2008/layout/VerticalCurvedList"/>
    <dgm:cxn modelId="{3CE7FC0F-F2CA-41DE-96F0-FF6A4A4DEAD3}" srcId="{EAF13B8F-E71C-4DC2-93D6-EB3A41FA93C4}" destId="{D8841274-7B1E-4151-98D0-DCDE83AA007B}" srcOrd="0" destOrd="0" parTransId="{FDA18A2E-979C-4D4D-98FD-CE307FBB021A}" sibTransId="{31EDE55B-0D6F-4A65-B57D-ECF9FD826BE3}"/>
    <dgm:cxn modelId="{C7661735-00DF-4F63-8C91-5A8997081E84}" type="presParOf" srcId="{F10DFC29-63D5-4959-9D33-CD34F961A4FE}" destId="{81C2EBD8-07FA-407B-AC54-F639B6F60B3F}" srcOrd="0" destOrd="0" presId="urn:microsoft.com/office/officeart/2008/layout/VerticalCurvedList"/>
    <dgm:cxn modelId="{4C1B1274-FC45-441B-B473-E8EFB7BD1E22}" type="presParOf" srcId="{81C2EBD8-07FA-407B-AC54-F639B6F60B3F}" destId="{F6C90738-8AAB-4870-802D-96FEC62E0A82}" srcOrd="0" destOrd="0" presId="urn:microsoft.com/office/officeart/2008/layout/VerticalCurvedList"/>
    <dgm:cxn modelId="{F0E88EDD-4AB3-48F7-8113-EF7123D60C1A}" type="presParOf" srcId="{F6C90738-8AAB-4870-802D-96FEC62E0A82}" destId="{F6E95190-A8A2-47E2-8AEC-62AEA91A2D94}" srcOrd="0" destOrd="0" presId="urn:microsoft.com/office/officeart/2008/layout/VerticalCurvedList"/>
    <dgm:cxn modelId="{389EC673-40DF-4D83-BA1E-F9926578C1C9}" type="presParOf" srcId="{F6C90738-8AAB-4870-802D-96FEC62E0A82}" destId="{500FDD8B-4002-4AB0-8E9A-F4496E411B83}" srcOrd="1" destOrd="0" presId="urn:microsoft.com/office/officeart/2008/layout/VerticalCurvedList"/>
    <dgm:cxn modelId="{19D3163C-7B03-4F2F-B48B-DCDFAF957760}" type="presParOf" srcId="{F6C90738-8AAB-4870-802D-96FEC62E0A82}" destId="{D5A2F695-FF4C-4CAB-9850-F744995CCD18}" srcOrd="2" destOrd="0" presId="urn:microsoft.com/office/officeart/2008/layout/VerticalCurvedList"/>
    <dgm:cxn modelId="{7F3B07BB-5830-477D-AAC2-D6BB7042FCFE}" type="presParOf" srcId="{F6C90738-8AAB-4870-802D-96FEC62E0A82}" destId="{82E4875E-6298-4562-9DCA-8A516DD64671}" srcOrd="3" destOrd="0" presId="urn:microsoft.com/office/officeart/2008/layout/VerticalCurvedList"/>
    <dgm:cxn modelId="{A5975993-3FC5-47EC-95E1-984C569D099F}" type="presParOf" srcId="{81C2EBD8-07FA-407B-AC54-F639B6F60B3F}" destId="{ABDEEE78-9086-42CE-8914-8EA91623E50D}" srcOrd="1" destOrd="0" presId="urn:microsoft.com/office/officeart/2008/layout/VerticalCurvedList"/>
    <dgm:cxn modelId="{680F79AC-F65D-4806-B978-EF72B4F6436F}" type="presParOf" srcId="{81C2EBD8-07FA-407B-AC54-F639B6F60B3F}" destId="{C17358A1-0A9F-4814-934C-6615E17B0695}" srcOrd="2" destOrd="0" presId="urn:microsoft.com/office/officeart/2008/layout/VerticalCurvedList"/>
    <dgm:cxn modelId="{1F3AB033-DA4C-4034-9A5C-2738FC0AC39A}" type="presParOf" srcId="{C17358A1-0A9F-4814-934C-6615E17B0695}" destId="{20B1B65C-DB43-4A4D-B40F-9A75D3A658A2}" srcOrd="0" destOrd="0" presId="urn:microsoft.com/office/officeart/2008/layout/VerticalCurvedList"/>
    <dgm:cxn modelId="{3FA74C29-9306-4609-BFF3-4AAD56D837E5}" type="presParOf" srcId="{81C2EBD8-07FA-407B-AC54-F639B6F60B3F}" destId="{26A08718-36D4-4751-A462-08FCA2091FDE}" srcOrd="3" destOrd="0" presId="urn:microsoft.com/office/officeart/2008/layout/VerticalCurvedList"/>
    <dgm:cxn modelId="{5FE048C7-B7ED-4B77-AD98-8EB1D583CE23}" type="presParOf" srcId="{81C2EBD8-07FA-407B-AC54-F639B6F60B3F}" destId="{1C73F9A9-3255-4F85-9E4E-A97647400622}" srcOrd="4" destOrd="0" presId="urn:microsoft.com/office/officeart/2008/layout/VerticalCurvedList"/>
    <dgm:cxn modelId="{EC673B96-6EBB-4991-B066-75D847E78563}" type="presParOf" srcId="{1C73F9A9-3255-4F85-9E4E-A97647400622}" destId="{07EE0DFB-4C8D-4635-BD57-4FD5679D4AB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FF6C55-C58C-4C4B-960E-793CD2D1D656}">
      <dsp:nvSpPr>
        <dsp:cNvPr id="0" name=""/>
        <dsp:cNvSpPr/>
      </dsp:nvSpPr>
      <dsp:spPr>
        <a:xfrm rot="5400000">
          <a:off x="-240323" y="244087"/>
          <a:ext cx="1602158" cy="112151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Перечень</a:t>
          </a:r>
        </a:p>
      </dsp:txBody>
      <dsp:txXfrm rot="-5400000">
        <a:off x="1" y="564518"/>
        <a:ext cx="1121510" cy="480648"/>
      </dsp:txXfrm>
    </dsp:sp>
    <dsp:sp modelId="{DF4DBF82-5AFE-424B-9C48-471C8F428151}">
      <dsp:nvSpPr>
        <dsp:cNvPr id="0" name=""/>
        <dsp:cNvSpPr/>
      </dsp:nvSpPr>
      <dsp:spPr>
        <a:xfrm rot="5400000">
          <a:off x="5470495" y="-4345220"/>
          <a:ext cx="1041950" cy="97399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от 28 декабря </a:t>
          </a:r>
          <a:r>
            <a:rPr lang="ru-RU" sz="2400" kern="12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rPr>
            <a:t>2016</a:t>
          </a:r>
          <a:r>
            <a:rPr lang="ru-RU" sz="2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года № 1112 «Об утверждении 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видов </a:t>
          </a:r>
          <a:r>
            <a:rPr lang="ru-RU" sz="2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высокотехнологичных медицинских услуг»</a:t>
          </a:r>
        </a:p>
      </dsp:txBody>
      <dsp:txXfrm rot="-5400000">
        <a:off x="1121510" y="54629"/>
        <a:ext cx="9689056" cy="940222"/>
      </dsp:txXfrm>
    </dsp:sp>
    <dsp:sp modelId="{72B1CD2C-A26B-44BD-8D0E-0AFDB7F233F6}">
      <dsp:nvSpPr>
        <dsp:cNvPr id="0" name=""/>
        <dsp:cNvSpPr/>
      </dsp:nvSpPr>
      <dsp:spPr>
        <a:xfrm rot="5400000">
          <a:off x="-240323" y="1668296"/>
          <a:ext cx="1602158" cy="1121510"/>
        </a:xfrm>
        <a:prstGeom prst="chevron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Кадровый состав и оснащение</a:t>
          </a:r>
        </a:p>
      </dsp:txBody>
      <dsp:txXfrm rot="-5400000">
        <a:off x="1" y="1988727"/>
        <a:ext cx="1121510" cy="480648"/>
      </dsp:txXfrm>
    </dsp:sp>
    <dsp:sp modelId="{1D6A6466-AF4A-4D27-B2E4-4662D85B679C}">
      <dsp:nvSpPr>
        <dsp:cNvPr id="0" name=""/>
        <dsp:cNvSpPr/>
      </dsp:nvSpPr>
      <dsp:spPr>
        <a:xfrm rot="5400000">
          <a:off x="5470769" y="-2930294"/>
          <a:ext cx="1041402" cy="97399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Приказ от 7 февраля 2017 № 12 «Об утверждении 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правил предоставления</a:t>
          </a:r>
          <a:r>
            <a:rPr lang="ru-RU" sz="2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 высокотехнологичных медицинских услуг» </a:t>
          </a:r>
        </a:p>
      </dsp:txBody>
      <dsp:txXfrm rot="-5400000">
        <a:off x="1121511" y="1469801"/>
        <a:ext cx="9689083" cy="939728"/>
      </dsp:txXfrm>
    </dsp:sp>
    <dsp:sp modelId="{60CFE41F-5D96-4682-955D-9EC33E43EC49}">
      <dsp:nvSpPr>
        <dsp:cNvPr id="0" name=""/>
        <dsp:cNvSpPr/>
      </dsp:nvSpPr>
      <dsp:spPr>
        <a:xfrm rot="5400000">
          <a:off x="-240323" y="3457349"/>
          <a:ext cx="1602158" cy="1121510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ОСМС и ГОБМП</a:t>
          </a:r>
        </a:p>
      </dsp:txBody>
      <dsp:txXfrm rot="-5400000">
        <a:off x="1" y="3777780"/>
        <a:ext cx="1121510" cy="480648"/>
      </dsp:txXfrm>
    </dsp:sp>
    <dsp:sp modelId="{C2F8C6D5-0E1A-49A8-A76F-B836CA7CEB25}">
      <dsp:nvSpPr>
        <dsp:cNvPr id="0" name=""/>
        <dsp:cNvSpPr/>
      </dsp:nvSpPr>
      <dsp:spPr>
        <a:xfrm rot="5400000">
          <a:off x="5105924" y="-1132233"/>
          <a:ext cx="1771093" cy="97399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ОСМС - Плановые технологии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ГОБМП - экстренные технологии и плановые по СЗЗ и заболеваниям, поддающимся динамическому наблюдению - ГОБМП</a:t>
          </a:r>
        </a:p>
      </dsp:txBody>
      <dsp:txXfrm rot="-5400000">
        <a:off x="1121511" y="2938638"/>
        <a:ext cx="9653462" cy="159817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82135-9562-4632-999A-6F0451E841DB}">
      <dsp:nvSpPr>
        <dsp:cNvPr id="0" name=""/>
        <dsp:cNvSpPr/>
      </dsp:nvSpPr>
      <dsp:spPr>
        <a:xfrm>
          <a:off x="0" y="0"/>
          <a:ext cx="10515600" cy="5425675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 Приказ Министра здравоохранения и социального развития РК от 25 февраля 2015 года №96 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«Об утверждении перечня категорий населения, которым оказывается паллиативная помощь и сестринский уход»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;</a:t>
          </a:r>
        </a:p>
        <a:p>
          <a:pPr marL="0"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 Приказ</a:t>
          </a:r>
          <a:r>
            <a:rPr lang="en-US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Министра здравоохранения РК от 14 ноября 2013 года №657. 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«Об утверждении стандарта организации оказания паллиативной помощи населению РК»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;</a:t>
          </a:r>
        </a:p>
        <a:p>
          <a:pPr marL="0" lvl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 Приказ </a:t>
          </a:r>
          <a:r>
            <a:rPr lang="ru-RU" sz="2400" b="0" kern="1200" dirty="0" err="1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и.о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. Министра здравоохранения РК от 20 мая 2014 года №269 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«Об утверждении стандарта организации оказания сестринского ухода населению РК»</a:t>
          </a: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;</a:t>
          </a:r>
        </a:p>
        <a:p>
          <a:pPr marL="0" marR="0" lvl="0" indent="0" algn="just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b="0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- Приказ Министра здравоохранения РК от 27 марта 2015 года №168 </a:t>
          </a:r>
          <a:r>
            <a:rPr lang="ru-RU" sz="2400" b="1" kern="120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«Об утверждении правил оказания паллиативной помощи и сестринского ухода».</a:t>
          </a:r>
          <a:r>
            <a:rPr lang="ru-RU" sz="2400" b="1" kern="120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2000" b="0" i="0" kern="1200" dirty="0">
              <a:solidFill>
                <a:srgbClr val="FF0000"/>
              </a:solidFill>
            </a:rPr>
            <a:t> </a:t>
          </a:r>
          <a:r>
            <a:rPr lang="ru-RU" sz="1800" b="0" i="0" kern="1200" dirty="0">
              <a:solidFill>
                <a:srgbClr val="FF0000"/>
              </a:solidFill>
            </a:rPr>
            <a:t>Внесены изм. и доп. в соответствии с приказом МЗ РК от 04.05.2019 </a:t>
          </a:r>
          <a:r>
            <a:rPr lang="ru-RU" sz="1800" b="0" i="0" kern="1200" dirty="0">
              <a:solidFill>
                <a:srgbClr val="FF0000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№ ҚР ДСМ-62</a:t>
          </a:r>
          <a:r>
            <a:rPr lang="ru-RU" sz="1800" b="0" i="0" kern="1200" dirty="0">
              <a:solidFill>
                <a:srgbClr val="FF0000"/>
              </a:solidFill>
            </a:rPr>
            <a:t> (вводится в действие по истечении десяти календарных дней после дня его первого официального опубликования).</a:t>
          </a:r>
          <a:r>
            <a:rPr lang="ru-RU" sz="1800" b="0" i="0" kern="1200" dirty="0"/>
            <a:t> действие </a:t>
          </a:r>
          <a:r>
            <a:rPr lang="ru-RU" sz="2000" b="0" i="0" kern="1200" dirty="0"/>
            <a:t>по истечении десяти календарных дней после дня его первого официального опубликования)</a:t>
          </a:r>
          <a:endParaRPr lang="ru-RU" sz="2000" b="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marR="0" lvl="0" indent="0" algn="just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1800" b="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58913" y="158913"/>
        <a:ext cx="10197774" cy="51078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FDD8B-4002-4AB0-8E9A-F4496E411B83}">
      <dsp:nvSpPr>
        <dsp:cNvPr id="0" name=""/>
        <dsp:cNvSpPr/>
      </dsp:nvSpPr>
      <dsp:spPr>
        <a:xfrm>
          <a:off x="-4035016" y="-623757"/>
          <a:ext cx="4842617" cy="4842617"/>
        </a:xfrm>
        <a:prstGeom prst="blockArc">
          <a:avLst>
            <a:gd name="adj1" fmla="val 18900000"/>
            <a:gd name="adj2" fmla="val 2700000"/>
            <a:gd name="adj3" fmla="val 44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EEE78-9086-42CE-8914-8EA91623E50D}">
      <dsp:nvSpPr>
        <dsp:cNvPr id="0" name=""/>
        <dsp:cNvSpPr/>
      </dsp:nvSpPr>
      <dsp:spPr>
        <a:xfrm>
          <a:off x="660869" y="513596"/>
          <a:ext cx="8851948" cy="102704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5220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Количество койко-дней, проведенных при оказании паллиативной помощи и сестринского ухода  </a:t>
          </a:r>
          <a:endParaRPr lang="ru-RU" sz="20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0869" y="513596"/>
        <a:ext cx="8851948" cy="1027048"/>
      </dsp:txXfrm>
    </dsp:sp>
    <dsp:sp modelId="{20B1B65C-DB43-4A4D-B40F-9A75D3A658A2}">
      <dsp:nvSpPr>
        <dsp:cNvPr id="0" name=""/>
        <dsp:cNvSpPr/>
      </dsp:nvSpPr>
      <dsp:spPr>
        <a:xfrm>
          <a:off x="18964" y="385215"/>
          <a:ext cx="1283810" cy="12838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0C9A58-DB65-4570-838C-0C149224AEA5}">
      <dsp:nvSpPr>
        <dsp:cNvPr id="0" name=""/>
        <dsp:cNvSpPr/>
      </dsp:nvSpPr>
      <dsp:spPr>
        <a:xfrm>
          <a:off x="660869" y="2054456"/>
          <a:ext cx="8851948" cy="1027048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5220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Тариф услуг паллиативной помощи и сестринского ухода</a:t>
          </a:r>
        </a:p>
      </dsp:txBody>
      <dsp:txXfrm>
        <a:off x="660869" y="2054456"/>
        <a:ext cx="8851948" cy="1027048"/>
      </dsp:txXfrm>
    </dsp:sp>
    <dsp:sp modelId="{F5B256E6-4C30-4E05-AC24-8135A23F9024}">
      <dsp:nvSpPr>
        <dsp:cNvPr id="0" name=""/>
        <dsp:cNvSpPr/>
      </dsp:nvSpPr>
      <dsp:spPr>
        <a:xfrm>
          <a:off x="18964" y="1926075"/>
          <a:ext cx="1283810" cy="12838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BEE2A-F753-43EA-958E-CB0B10B8E4C8}">
      <dsp:nvSpPr>
        <dsp:cNvPr id="0" name=""/>
        <dsp:cNvSpPr/>
      </dsp:nvSpPr>
      <dsp:spPr>
        <a:xfrm rot="5400000">
          <a:off x="6499479" y="-3894133"/>
          <a:ext cx="559216" cy="8493306"/>
        </a:xfrm>
        <a:prstGeom prst="round2SameRect">
          <a:avLst/>
        </a:prstGeom>
        <a:solidFill>
          <a:schemeClr val="bg1">
            <a:lumMod val="95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Расходы на иногородних больных и ВТМУ, перешедшие на СМП</a:t>
          </a:r>
        </a:p>
      </dsp:txBody>
      <dsp:txXfrm rot="-5400000">
        <a:off x="2532435" y="100210"/>
        <a:ext cx="8466007" cy="504618"/>
      </dsp:txXfrm>
    </dsp:sp>
    <dsp:sp modelId="{54AF92AB-5604-4150-AE2F-D2DB20FCB245}">
      <dsp:nvSpPr>
        <dsp:cNvPr id="0" name=""/>
        <dsp:cNvSpPr/>
      </dsp:nvSpPr>
      <dsp:spPr>
        <a:xfrm>
          <a:off x="801" y="3009"/>
          <a:ext cx="2531633" cy="699020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solidFill>
                <a:srgbClr val="002060"/>
              </a:solidFill>
              <a:latin typeface="+mn-lt"/>
            </a:rPr>
            <a:t>КЗГ (случай)</a:t>
          </a:r>
        </a:p>
      </dsp:txBody>
      <dsp:txXfrm>
        <a:off x="34924" y="37132"/>
        <a:ext cx="2463387" cy="630774"/>
      </dsp:txXfrm>
    </dsp:sp>
    <dsp:sp modelId="{3D0E307F-0B4B-4C47-A959-32F4DB241F27}">
      <dsp:nvSpPr>
        <dsp:cNvPr id="0" name=""/>
        <dsp:cNvSpPr/>
      </dsp:nvSpPr>
      <dsp:spPr>
        <a:xfrm rot="5400000">
          <a:off x="6064178" y="-2721219"/>
          <a:ext cx="1410338" cy="8514131"/>
        </a:xfrm>
        <a:prstGeom prst="round2SameRect">
          <a:avLst/>
        </a:prstGeom>
        <a:solidFill>
          <a:schemeClr val="accent4">
            <a:lumMod val="20000"/>
            <a:lumOff val="8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Расходы на лучевую терапию;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молекулярно-генетическая и молекулярно-биологическая диагностика;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международные </a:t>
          </a:r>
          <a:r>
            <a:rPr lang="ru-RU" sz="2000" kern="1200" dirty="0" err="1">
              <a:solidFill>
                <a:srgbClr val="002060"/>
              </a:solidFill>
              <a:latin typeface="+mn-lt"/>
              <a:ea typeface="+mn-ea"/>
              <a:cs typeface="+mn-cs"/>
            </a:rPr>
            <a:t>телеконсультации</a:t>
          </a: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 </a:t>
          </a:r>
          <a:r>
            <a:rPr lang="ru-RU" sz="2000" kern="1200" dirty="0" err="1">
              <a:solidFill>
                <a:srgbClr val="002060"/>
              </a:solidFill>
              <a:latin typeface="+mn-lt"/>
              <a:ea typeface="+mn-ea"/>
              <a:cs typeface="+mn-cs"/>
            </a:rPr>
            <a:t>биообразцов</a:t>
          </a: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 опухолей через систему </a:t>
          </a:r>
          <a:r>
            <a:rPr lang="ru-RU" sz="2000" kern="1200" dirty="0" err="1">
              <a:solidFill>
                <a:srgbClr val="002060"/>
              </a:solidFill>
              <a:latin typeface="+mn-lt"/>
              <a:ea typeface="+mn-ea"/>
              <a:cs typeface="+mn-cs"/>
            </a:rPr>
            <a:t>телепатологии</a:t>
          </a: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;</a:t>
          </a:r>
        </a:p>
      </dsp:txBody>
      <dsp:txXfrm rot="-5400000">
        <a:off x="2512282" y="899524"/>
        <a:ext cx="8445284" cy="1272644"/>
      </dsp:txXfrm>
    </dsp:sp>
    <dsp:sp modelId="{E3E36D7C-2EF3-4066-9A4A-A1A6715D5A7C}">
      <dsp:nvSpPr>
        <dsp:cNvPr id="0" name=""/>
        <dsp:cNvSpPr/>
      </dsp:nvSpPr>
      <dsp:spPr>
        <a:xfrm>
          <a:off x="801" y="736980"/>
          <a:ext cx="2511480" cy="1597730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rgbClr val="002060"/>
              </a:solidFill>
              <a:latin typeface="+mn-lt"/>
            </a:rPr>
            <a:t>Тарификатор (услуги)</a:t>
          </a:r>
        </a:p>
      </dsp:txBody>
      <dsp:txXfrm>
        <a:off x="78796" y="814975"/>
        <a:ext cx="2355490" cy="1441740"/>
      </dsp:txXfrm>
    </dsp:sp>
    <dsp:sp modelId="{8A40B878-E65D-4F90-8E8A-722542C6C7FD}">
      <dsp:nvSpPr>
        <dsp:cNvPr id="0" name=""/>
        <dsp:cNvSpPr/>
      </dsp:nvSpPr>
      <dsp:spPr>
        <a:xfrm rot="5400000">
          <a:off x="6468070" y="-1456982"/>
          <a:ext cx="602555" cy="8514131"/>
        </a:xfrm>
        <a:prstGeom prst="round2SameRect">
          <a:avLst/>
        </a:prstGeom>
        <a:solidFill>
          <a:schemeClr val="accent2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2060"/>
              </a:solidFill>
              <a:latin typeface="+mn-lt"/>
              <a:ea typeface="+mn-ea"/>
              <a:cs typeface="+mn-cs"/>
            </a:rPr>
            <a:t>мобильные бригады паллиативной помощи;</a:t>
          </a:r>
        </a:p>
      </dsp:txBody>
      <dsp:txXfrm rot="-5400000">
        <a:off x="2512282" y="2528220"/>
        <a:ext cx="8484717" cy="543727"/>
      </dsp:txXfrm>
    </dsp:sp>
    <dsp:sp modelId="{E5D399D4-5235-4A3E-AE36-6F0C0A58B071}">
      <dsp:nvSpPr>
        <dsp:cNvPr id="0" name=""/>
        <dsp:cNvSpPr/>
      </dsp:nvSpPr>
      <dsp:spPr>
        <a:xfrm>
          <a:off x="801" y="2369661"/>
          <a:ext cx="2511480" cy="860843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rgbClr val="002060"/>
              </a:solidFill>
              <a:latin typeface="+mn-lt"/>
            </a:rPr>
            <a:t>Тариф (вызов)</a:t>
          </a:r>
        </a:p>
      </dsp:txBody>
      <dsp:txXfrm>
        <a:off x="42824" y="2411684"/>
        <a:ext cx="2427434" cy="776797"/>
      </dsp:txXfrm>
    </dsp:sp>
    <dsp:sp modelId="{2CEA2BB5-8C13-48D2-957E-9D9C126F0D86}">
      <dsp:nvSpPr>
        <dsp:cNvPr id="0" name=""/>
        <dsp:cNvSpPr/>
      </dsp:nvSpPr>
      <dsp:spPr>
        <a:xfrm rot="5400000">
          <a:off x="6478211" y="-653241"/>
          <a:ext cx="559216" cy="8536417"/>
        </a:xfrm>
        <a:prstGeom prst="round2Same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2060"/>
              </a:solidFill>
              <a:latin typeface="+mn-lt"/>
            </a:rPr>
            <a:t>Расходы на химиопрепараты</a:t>
          </a:r>
        </a:p>
      </dsp:txBody>
      <dsp:txXfrm rot="-5400000">
        <a:off x="2489611" y="3362658"/>
        <a:ext cx="8509118" cy="504618"/>
      </dsp:txXfrm>
    </dsp:sp>
    <dsp:sp modelId="{0232655D-7BF5-4B44-BB97-CD8A8751BFF0}">
      <dsp:nvSpPr>
        <dsp:cNvPr id="0" name=""/>
        <dsp:cNvSpPr/>
      </dsp:nvSpPr>
      <dsp:spPr>
        <a:xfrm>
          <a:off x="801" y="3265456"/>
          <a:ext cx="2488809" cy="699020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rgbClr val="002060"/>
              </a:solidFill>
              <a:latin typeface="+mn-lt"/>
            </a:rPr>
            <a:t>факт</a:t>
          </a:r>
        </a:p>
      </dsp:txBody>
      <dsp:txXfrm>
        <a:off x="34924" y="3299579"/>
        <a:ext cx="2420563" cy="630774"/>
      </dsp:txXfrm>
    </dsp:sp>
    <dsp:sp modelId="{F1ED0037-6F03-416D-B55B-626446B197AD}">
      <dsp:nvSpPr>
        <dsp:cNvPr id="0" name=""/>
        <dsp:cNvSpPr/>
      </dsp:nvSpPr>
      <dsp:spPr>
        <a:xfrm rot="5400000">
          <a:off x="6456874" y="59242"/>
          <a:ext cx="559216" cy="8579391"/>
        </a:xfrm>
        <a:prstGeom prst="round2SameRect">
          <a:avLst/>
        </a:prstGeom>
        <a:solidFill>
          <a:srgbClr val="5B9BD5">
            <a:lumMod val="40000"/>
            <a:lumOff val="6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rgbClr val="002060"/>
              </a:solidFill>
              <a:latin typeface="+mn-lt"/>
            </a:rPr>
            <a:t>Расходы на лечение</a:t>
          </a:r>
        </a:p>
      </dsp:txBody>
      <dsp:txXfrm rot="-5400000">
        <a:off x="2446787" y="4096629"/>
        <a:ext cx="8552092" cy="504618"/>
      </dsp:txXfrm>
    </dsp:sp>
    <dsp:sp modelId="{FF322ECD-7866-4BE3-8E51-526AAF872483}">
      <dsp:nvSpPr>
        <dsp:cNvPr id="0" name=""/>
        <dsp:cNvSpPr/>
      </dsp:nvSpPr>
      <dsp:spPr>
        <a:xfrm>
          <a:off x="801" y="3999428"/>
          <a:ext cx="2445985" cy="69902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solidFill>
                <a:srgbClr val="002060"/>
              </a:solidFill>
              <a:latin typeface="+mn-lt"/>
            </a:rPr>
            <a:t>Комплексный тариф </a:t>
          </a:r>
        </a:p>
      </dsp:txBody>
      <dsp:txXfrm>
        <a:off x="34924" y="4033551"/>
        <a:ext cx="2377739" cy="6307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E8A0D0-DF81-C547-88CB-C70A8C1AF2B6}">
      <dsp:nvSpPr>
        <dsp:cNvPr id="0" name=""/>
        <dsp:cNvSpPr/>
      </dsp:nvSpPr>
      <dsp:spPr>
        <a:xfrm rot="10800000">
          <a:off x="1337190" y="2181"/>
          <a:ext cx="4230551" cy="1086402"/>
        </a:xfrm>
        <a:prstGeom prst="homePlate">
          <a:avLst/>
        </a:prstGeom>
        <a:solidFill>
          <a:schemeClr val="lt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479073" tIns="76200" rIns="142240" bIns="7620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>
              <a:latin typeface="+mj-lt"/>
            </a:rPr>
            <a:t>Факт за предыдущие 3 года</a:t>
          </a:r>
        </a:p>
      </dsp:txBody>
      <dsp:txXfrm rot="10800000">
        <a:off x="1608790" y="2181"/>
        <a:ext cx="3958951" cy="1086402"/>
      </dsp:txXfrm>
    </dsp:sp>
    <dsp:sp modelId="{E3460109-4A94-4D4C-8335-304A45A2B473}">
      <dsp:nvSpPr>
        <dsp:cNvPr id="0" name=""/>
        <dsp:cNvSpPr/>
      </dsp:nvSpPr>
      <dsp:spPr>
        <a:xfrm>
          <a:off x="793989" y="2181"/>
          <a:ext cx="1086402" cy="10864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1B04F3-A163-994D-ACBF-FE7D7072E390}">
      <dsp:nvSpPr>
        <dsp:cNvPr id="0" name=""/>
        <dsp:cNvSpPr/>
      </dsp:nvSpPr>
      <dsp:spPr>
        <a:xfrm rot="10800000">
          <a:off x="1337190" y="1412882"/>
          <a:ext cx="4230551" cy="1086402"/>
        </a:xfrm>
        <a:prstGeom prst="homePlate">
          <a:avLst/>
        </a:prstGeom>
        <a:noFill/>
        <a:ln w="63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479073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>
              <a:latin typeface="+mj-lt"/>
            </a:rPr>
            <a:t>Достижение 30% лечения лучевой терапией</a:t>
          </a:r>
          <a:endParaRPr lang="ru-RU" sz="2000" kern="1200" dirty="0">
            <a:latin typeface="+mj-lt"/>
          </a:endParaRPr>
        </a:p>
      </dsp:txBody>
      <dsp:txXfrm rot="10800000">
        <a:off x="1608790" y="1412882"/>
        <a:ext cx="3958951" cy="1086402"/>
      </dsp:txXfrm>
    </dsp:sp>
    <dsp:sp modelId="{DF60F41F-0F5C-0F49-B74C-7B9EE87EEEC3}">
      <dsp:nvSpPr>
        <dsp:cNvPr id="0" name=""/>
        <dsp:cNvSpPr/>
      </dsp:nvSpPr>
      <dsp:spPr>
        <a:xfrm>
          <a:off x="793989" y="1412882"/>
          <a:ext cx="1086402" cy="10864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B6B448-0B88-4143-B906-F64DE6397250}">
      <dsp:nvSpPr>
        <dsp:cNvPr id="0" name=""/>
        <dsp:cNvSpPr/>
      </dsp:nvSpPr>
      <dsp:spPr>
        <a:xfrm rot="10800000">
          <a:off x="1337190" y="2823584"/>
          <a:ext cx="4230551" cy="1086402"/>
        </a:xfrm>
        <a:prstGeom prst="homePlate">
          <a:avLst/>
        </a:prstGeom>
        <a:noFill/>
        <a:ln w="63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479073" tIns="76200" rIns="14224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+mj-lt"/>
            </a:rPr>
            <a:t>Факт за предыдущие 3 года</a:t>
          </a:r>
        </a:p>
      </dsp:txBody>
      <dsp:txXfrm rot="10800000">
        <a:off x="1608790" y="2823584"/>
        <a:ext cx="3958951" cy="1086402"/>
      </dsp:txXfrm>
    </dsp:sp>
    <dsp:sp modelId="{36E9013A-CD58-9C4C-8387-9AC3A25511B0}">
      <dsp:nvSpPr>
        <dsp:cNvPr id="0" name=""/>
        <dsp:cNvSpPr/>
      </dsp:nvSpPr>
      <dsp:spPr>
        <a:xfrm>
          <a:off x="793989" y="2823584"/>
          <a:ext cx="1086402" cy="10864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4F8EAA-7AD4-BA48-B08D-9215110A8570}">
      <dsp:nvSpPr>
        <dsp:cNvPr id="0" name=""/>
        <dsp:cNvSpPr/>
      </dsp:nvSpPr>
      <dsp:spPr>
        <a:xfrm rot="10800000">
          <a:off x="1337190" y="4234286"/>
          <a:ext cx="4230551" cy="1086402"/>
        </a:xfrm>
        <a:prstGeom prst="homePlate">
          <a:avLst/>
        </a:prstGeom>
        <a:noFill/>
        <a:ln w="635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479073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+mj-lt"/>
            </a:rPr>
            <a:t>Кол-во онкологических больных за последние 3 года</a:t>
          </a:r>
        </a:p>
      </dsp:txBody>
      <dsp:txXfrm rot="10800000">
        <a:off x="1608790" y="4234286"/>
        <a:ext cx="3958951" cy="1086402"/>
      </dsp:txXfrm>
    </dsp:sp>
    <dsp:sp modelId="{F718F31D-D3AE-904D-B744-7FEA7188588B}">
      <dsp:nvSpPr>
        <dsp:cNvPr id="0" name=""/>
        <dsp:cNvSpPr/>
      </dsp:nvSpPr>
      <dsp:spPr>
        <a:xfrm>
          <a:off x="793989" y="4234286"/>
          <a:ext cx="1086402" cy="10864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FDD8B-4002-4AB0-8E9A-F4496E411B83}">
      <dsp:nvSpPr>
        <dsp:cNvPr id="0" name=""/>
        <dsp:cNvSpPr/>
      </dsp:nvSpPr>
      <dsp:spPr>
        <a:xfrm>
          <a:off x="-5256643" y="-805137"/>
          <a:ext cx="6259912" cy="6259912"/>
        </a:xfrm>
        <a:prstGeom prst="blockArc">
          <a:avLst>
            <a:gd name="adj1" fmla="val 18900000"/>
            <a:gd name="adj2" fmla="val 2700000"/>
            <a:gd name="adj3" fmla="val 34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EEE78-9086-42CE-8914-8EA91623E50D}">
      <dsp:nvSpPr>
        <dsp:cNvPr id="0" name=""/>
        <dsp:cNvSpPr/>
      </dsp:nvSpPr>
      <dsp:spPr>
        <a:xfrm>
          <a:off x="645369" y="464963"/>
          <a:ext cx="8822247" cy="929927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8130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Численность больных туберкулезом</a:t>
          </a:r>
        </a:p>
      </dsp:txBody>
      <dsp:txXfrm>
        <a:off x="645369" y="464963"/>
        <a:ext cx="8822247" cy="929927"/>
      </dsp:txXfrm>
    </dsp:sp>
    <dsp:sp modelId="{20B1B65C-DB43-4A4D-B40F-9A75D3A658A2}">
      <dsp:nvSpPr>
        <dsp:cNvPr id="0" name=""/>
        <dsp:cNvSpPr/>
      </dsp:nvSpPr>
      <dsp:spPr>
        <a:xfrm>
          <a:off x="64164" y="348722"/>
          <a:ext cx="1162409" cy="11624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A08718-36D4-4751-A462-08FCA2091FDE}">
      <dsp:nvSpPr>
        <dsp:cNvPr id="0" name=""/>
        <dsp:cNvSpPr/>
      </dsp:nvSpPr>
      <dsp:spPr>
        <a:xfrm>
          <a:off x="983398" y="1859854"/>
          <a:ext cx="8484218" cy="929927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8130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Количество препаратов, заявленных местными исполнительными органами</a:t>
          </a:r>
        </a:p>
      </dsp:txBody>
      <dsp:txXfrm>
        <a:off x="983398" y="1859854"/>
        <a:ext cx="8484218" cy="929927"/>
      </dsp:txXfrm>
    </dsp:sp>
    <dsp:sp modelId="{07EE0DFB-4C8D-4635-BD57-4FD5679D4AB7}">
      <dsp:nvSpPr>
        <dsp:cNvPr id="0" name=""/>
        <dsp:cNvSpPr/>
      </dsp:nvSpPr>
      <dsp:spPr>
        <a:xfrm>
          <a:off x="402193" y="1743613"/>
          <a:ext cx="1162409" cy="11624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7313E9-6346-4B87-BD18-71F237B22827}">
      <dsp:nvSpPr>
        <dsp:cNvPr id="0" name=""/>
        <dsp:cNvSpPr/>
      </dsp:nvSpPr>
      <dsp:spPr>
        <a:xfrm>
          <a:off x="645369" y="3254745"/>
          <a:ext cx="8822247" cy="929927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38130" tIns="50800" rIns="50800" bIns="508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Тариф на оказание медицинской помощи на одного больного туберкулезом</a:t>
          </a:r>
          <a:endParaRPr lang="ru-RU" sz="20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5369" y="3254745"/>
        <a:ext cx="8822247" cy="929927"/>
      </dsp:txXfrm>
    </dsp:sp>
    <dsp:sp modelId="{2CA24057-3196-4BA4-A282-9CD6551C51C8}">
      <dsp:nvSpPr>
        <dsp:cNvPr id="0" name=""/>
        <dsp:cNvSpPr/>
      </dsp:nvSpPr>
      <dsp:spPr>
        <a:xfrm>
          <a:off x="64164" y="3138504"/>
          <a:ext cx="1162409" cy="11624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4" cy="498773"/>
          </a:xfrm>
          <a:prstGeom prst="rect">
            <a:avLst/>
          </a:prstGeom>
        </p:spPr>
        <p:txBody>
          <a:bodyPr vert="horz" lIns="91119" tIns="45560" rIns="91119" bIns="4556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4" cy="498773"/>
          </a:xfrm>
          <a:prstGeom prst="rect">
            <a:avLst/>
          </a:prstGeom>
        </p:spPr>
        <p:txBody>
          <a:bodyPr vert="horz" lIns="91119" tIns="45560" rIns="91119" bIns="45560" rtlCol="0"/>
          <a:lstStyle>
            <a:lvl1pPr algn="r">
              <a:defRPr sz="1200"/>
            </a:lvl1pPr>
          </a:lstStyle>
          <a:p>
            <a:fld id="{7E81F97E-C66B-4CAE-9581-E9AE654F7D60}" type="datetimeFigureOut">
              <a:rPr lang="ru-RU" smtClean="0"/>
              <a:t>02.07.2019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9" tIns="45560" rIns="91119" bIns="4556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70"/>
            <a:ext cx="5447030" cy="3914240"/>
          </a:xfrm>
          <a:prstGeom prst="rect">
            <a:avLst/>
          </a:prstGeom>
        </p:spPr>
        <p:txBody>
          <a:bodyPr vert="horz" lIns="91119" tIns="45560" rIns="91119" bIns="4556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155"/>
            <a:ext cx="2950474" cy="498772"/>
          </a:xfrm>
          <a:prstGeom prst="rect">
            <a:avLst/>
          </a:prstGeom>
        </p:spPr>
        <p:txBody>
          <a:bodyPr vert="horz" lIns="91119" tIns="45560" rIns="91119" bIns="4556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5"/>
            <a:ext cx="2950474" cy="498772"/>
          </a:xfrm>
          <a:prstGeom prst="rect">
            <a:avLst/>
          </a:prstGeom>
        </p:spPr>
        <p:txBody>
          <a:bodyPr vert="horz" lIns="91119" tIns="45560" rIns="91119" bIns="45560" rtlCol="0" anchor="b"/>
          <a:lstStyle>
            <a:lvl1pPr algn="r">
              <a:defRPr sz="1200"/>
            </a:lvl1pPr>
          </a:lstStyle>
          <a:p>
            <a:fld id="{054954D1-0F48-44E0-8CFA-D8D1D8DC03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665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5FFD714-EBC3-4E26-AD53-8B3FBF7437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38642" t="17640" r="18664" b="17640"/>
          <a:stretch/>
        </p:blipFill>
        <p:spPr>
          <a:xfrm>
            <a:off x="-13052" y="0"/>
            <a:ext cx="12205052" cy="6857999"/>
          </a:xfrm>
          <a:prstGeom prst="rect">
            <a:avLst/>
          </a:prstGeo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062D07-E75B-4097-9248-BD3BF3F58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23F9-73EA-446D-A58B-57008EF09889}" type="datetime1">
              <a:rPr lang="ru-RU" smtClean="0"/>
              <a:t>02.07.2019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50B8D49-487A-4A37-A5E2-95B7574B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4D187EB-1F62-4B41-9D32-CA70E6357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24111118-EE5D-4E1A-8E7F-8E1D6E694D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90" t="4001" r="26430" b="10667"/>
          <a:stretch/>
        </p:blipFill>
        <p:spPr>
          <a:xfrm>
            <a:off x="-13052" y="1546504"/>
            <a:ext cx="4018994" cy="401899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E43C45C-B751-4FE5-9FDA-3872778A32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680811"/>
            <a:ext cx="8186058" cy="113684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42DE4F9-44A4-41A3-949B-B428B26CDE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5942" y="3909736"/>
            <a:ext cx="818605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08383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29C32B-0632-4FCD-ACDB-F299E75C0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9448800" cy="825103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F3D31AF-EE3C-495C-87EC-3927359A1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594"/>
            <a:ext cx="10515600" cy="50762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624036EF-05CE-478D-98A3-EC322CDEEEC6}"/>
              </a:ext>
            </a:extLst>
          </p:cNvPr>
          <p:cNvSpPr/>
          <p:nvPr userDrawn="1"/>
        </p:nvSpPr>
        <p:spPr>
          <a:xfrm>
            <a:off x="0" y="824707"/>
            <a:ext cx="6732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5824C4D7-84F3-4ADA-BE9C-6C0A0B0701AC}"/>
              </a:ext>
            </a:extLst>
          </p:cNvPr>
          <p:cNvSpPr/>
          <p:nvPr userDrawn="1"/>
        </p:nvSpPr>
        <p:spPr>
          <a:xfrm>
            <a:off x="6731999" y="824707"/>
            <a:ext cx="3240000" cy="36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ата 16">
            <a:extLst>
              <a:ext uri="{FF2B5EF4-FFF2-40B4-BE49-F238E27FC236}">
                <a16:creationId xmlns:a16="http://schemas.microsoft.com/office/drawing/2014/main" xmlns="" id="{9C634778-AD2B-4676-A89E-389FFC362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5B0EF-9762-42B0-B2B2-881E0F0A2E45}" type="datetime1">
              <a:rPr lang="ru-RU" smtClean="0"/>
              <a:t>02.07.2019</a:t>
            </a:fld>
            <a:endParaRPr lang="ru-RU"/>
          </a:p>
        </p:txBody>
      </p:sp>
      <p:sp>
        <p:nvSpPr>
          <p:cNvPr id="18" name="Нижний колонтитул 17">
            <a:extLst>
              <a:ext uri="{FF2B5EF4-FFF2-40B4-BE49-F238E27FC236}">
                <a16:creationId xmlns:a16="http://schemas.microsoft.com/office/drawing/2014/main" xmlns="" id="{8BD11A98-F55E-45EC-84E7-319083182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9" name="Номер слайда 18">
            <a:extLst>
              <a:ext uri="{FF2B5EF4-FFF2-40B4-BE49-F238E27FC236}">
                <a16:creationId xmlns:a16="http://schemas.microsoft.com/office/drawing/2014/main" xmlns="" id="{10AC2772-2998-45E7-BDBF-E4E6CFB01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752E0EF0-26A0-45A6-9126-231D130EDE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79" t="15066" r="-39657" b="27881"/>
          <a:stretch/>
        </p:blipFill>
        <p:spPr>
          <a:xfrm>
            <a:off x="-13052" y="812402"/>
            <a:ext cx="12205052" cy="60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8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1179193-09FF-48C8-9E2D-CE452C526F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38642" t="17640" r="18664" b="17640"/>
          <a:stretch/>
        </p:blipFill>
        <p:spPr>
          <a:xfrm>
            <a:off x="-13052" y="0"/>
            <a:ext cx="12205052" cy="685799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1D7AB0-4DD4-4401-AD72-B2296FD99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5423464-9225-471B-A6C7-02002B2D4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7DE905E-66C5-4153-8A3A-92B66A449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787A3-FB06-4CD0-A6E7-21FC08C54A9C}" type="datetime1">
              <a:rPr lang="ru-RU" smtClean="0"/>
              <a:t>02.07.2019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C1F0B4D-F802-40B6-AD73-51F813C2F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FB2A431-2B68-4951-8F39-19EF07AC4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9041CD53-0893-46B3-93F1-D74DC9B46064}"/>
              </a:ext>
            </a:extLst>
          </p:cNvPr>
          <p:cNvSpPr/>
          <p:nvPr userDrawn="1"/>
        </p:nvSpPr>
        <p:spPr>
          <a:xfrm>
            <a:off x="0" y="4583313"/>
            <a:ext cx="6732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Ð¤Ð¾Ð½Ð´ Ð¼ÐµÐ´Ð¸ÑÐ¸Ð½ÑÐºÐ¾Ð³Ð¾ ÑÑÑÐ°ÑÐ¾Ð²Ð°Ð½Ð¸Ñ">
            <a:extLst>
              <a:ext uri="{FF2B5EF4-FFF2-40B4-BE49-F238E27FC236}">
                <a16:creationId xmlns:a16="http://schemas.microsoft.com/office/drawing/2014/main" xmlns="" id="{0C3A7633-36AE-4C2F-A5D0-452CCA100B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3398" y="3794210"/>
            <a:ext cx="2519398" cy="82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E60C5392-DBBD-4957-8481-09EEFC2DE205}"/>
              </a:ext>
            </a:extLst>
          </p:cNvPr>
          <p:cNvSpPr/>
          <p:nvPr userDrawn="1"/>
        </p:nvSpPr>
        <p:spPr>
          <a:xfrm>
            <a:off x="6731999" y="4583313"/>
            <a:ext cx="3204000" cy="36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45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DA56164-1866-47C0-939D-20FF23EAF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6700" y="945011"/>
            <a:ext cx="5600700" cy="52319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462CC38-0ED1-46E5-A4D9-ED16DFF7C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4602" y="945011"/>
            <a:ext cx="5600700" cy="52319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45B689D-9C1E-42FE-A566-566523376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79C5-F4E9-4069-B436-998944A34B8C}" type="datetime1">
              <a:rPr lang="ru-RU" smtClean="0"/>
              <a:t>02.07.2019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2891050-3047-4A41-A890-4C4EB72C3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39CBBD2-9690-4324-97CD-63894EF96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Picture 2" descr="Ð¤Ð¾Ð½Ð´ Ð¼ÐµÐ´Ð¸ÑÐ¸Ð½ÑÐºÐ¾Ð³Ð¾ ÑÑÑÐ°ÑÐ¾Ð²Ð°Ð½Ð¸Ñ">
            <a:extLst>
              <a:ext uri="{FF2B5EF4-FFF2-40B4-BE49-F238E27FC236}">
                <a16:creationId xmlns:a16="http://schemas.microsoft.com/office/drawing/2014/main" xmlns="" id="{7C2CFFA4-4B7C-42D1-9F55-FC9D2DF61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101" y="35604"/>
            <a:ext cx="2519398" cy="82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Заголовок 1">
            <a:extLst>
              <a:ext uri="{FF2B5EF4-FFF2-40B4-BE49-F238E27FC236}">
                <a16:creationId xmlns:a16="http://schemas.microsoft.com/office/drawing/2014/main" xmlns="" id="{F8A217DC-3D75-49C2-87AE-ED315E7B7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9448800" cy="825103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70A6C9EF-5159-41B0-B2DB-E7AACBAABEB0}"/>
              </a:ext>
            </a:extLst>
          </p:cNvPr>
          <p:cNvSpPr/>
          <p:nvPr userDrawn="1"/>
        </p:nvSpPr>
        <p:spPr>
          <a:xfrm>
            <a:off x="0" y="824707"/>
            <a:ext cx="6732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94CDB3CF-A227-452B-919F-9BE9CCBE7151}"/>
              </a:ext>
            </a:extLst>
          </p:cNvPr>
          <p:cNvSpPr/>
          <p:nvPr userDrawn="1"/>
        </p:nvSpPr>
        <p:spPr>
          <a:xfrm>
            <a:off x="6731999" y="824707"/>
            <a:ext cx="3240000" cy="36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08F04E6D-864E-48DB-BECA-34C30E0AC9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79" t="15066" r="-39657" b="27881"/>
          <a:stretch/>
        </p:blipFill>
        <p:spPr>
          <a:xfrm>
            <a:off x="-13052" y="812402"/>
            <a:ext cx="12205052" cy="60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43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62BA452-CA51-48FB-AA2A-50B8751D4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7575" y="949211"/>
            <a:ext cx="5760000" cy="823912"/>
          </a:xfr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F3FB4BE-4798-4E32-8886-48E192D50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7575" y="1906942"/>
            <a:ext cx="5760000" cy="453147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44D1CA3-5CCF-4A86-9DBF-8863691D7B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5061" y="949211"/>
            <a:ext cx="5760000" cy="823912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A24362C-F8DD-4F1E-B437-7A83DA9D0B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5062" y="1906942"/>
            <a:ext cx="5759999" cy="453147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C126768-9778-4347-B6EF-7E3A6089E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15276-F033-4B51-9442-0FD2D02D3FB7}" type="datetime1">
              <a:rPr lang="ru-RU" smtClean="0"/>
              <a:t>02.07.2019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1D048E3-CD59-4A57-9887-971A47FAB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EA6E6DC7-27EA-4A2E-814E-838FE6A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t>‹#›</a:t>
            </a:fld>
            <a:endParaRPr lang="ru-RU"/>
          </a:p>
        </p:txBody>
      </p:sp>
      <p:pic>
        <p:nvPicPr>
          <p:cNvPr id="12" name="Picture 2" descr="Ð¤Ð¾Ð½Ð´ Ð¼ÐµÐ´Ð¸ÑÐ¸Ð½ÑÐºÐ¾Ð³Ð¾ ÑÑÑÐ°ÑÐ¾Ð²Ð°Ð½Ð¸Ñ">
            <a:extLst>
              <a:ext uri="{FF2B5EF4-FFF2-40B4-BE49-F238E27FC236}">
                <a16:creationId xmlns:a16="http://schemas.microsoft.com/office/drawing/2014/main" xmlns="" id="{EFBDB0CD-9A42-4FAC-A1DF-23EE1A474D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101" y="35604"/>
            <a:ext cx="2519398" cy="82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3A5560E6-3D9E-4BA7-B3C0-83AB15DF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9448800" cy="825103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A917C964-93CD-4D80-94E3-4E0373433E08}"/>
              </a:ext>
            </a:extLst>
          </p:cNvPr>
          <p:cNvSpPr/>
          <p:nvPr userDrawn="1"/>
        </p:nvSpPr>
        <p:spPr>
          <a:xfrm>
            <a:off x="0" y="824707"/>
            <a:ext cx="6732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BF2ED400-3E1B-4B12-B496-7420600887C9}"/>
              </a:ext>
            </a:extLst>
          </p:cNvPr>
          <p:cNvSpPr/>
          <p:nvPr userDrawn="1"/>
        </p:nvSpPr>
        <p:spPr>
          <a:xfrm>
            <a:off x="6731999" y="824707"/>
            <a:ext cx="3240000" cy="36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EE67A84C-8955-4CCC-B024-E3CD7399ED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79" t="15066" r="-39657" b="27881"/>
          <a:stretch/>
        </p:blipFill>
        <p:spPr>
          <a:xfrm>
            <a:off x="-13052" y="812402"/>
            <a:ext cx="12205052" cy="60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74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04C8951-B214-4704-BF65-10511B2DE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F592-F357-4CB3-BE82-3D80DEFCDB80}" type="datetime1">
              <a:rPr lang="ru-RU" smtClean="0"/>
              <a:t>02.07.2019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97BA562-4085-48B5-979A-318D97A0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D4B769D-4108-4FF8-94AC-83D1020C2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Picture 2" descr="Ð¤Ð¾Ð½Ð´ Ð¼ÐµÐ´Ð¸ÑÐ¸Ð½ÑÐºÐ¾Ð³Ð¾ ÑÑÑÐ°ÑÐ¾Ð²Ð°Ð½Ð¸Ñ">
            <a:extLst>
              <a:ext uri="{FF2B5EF4-FFF2-40B4-BE49-F238E27FC236}">
                <a16:creationId xmlns:a16="http://schemas.microsoft.com/office/drawing/2014/main" xmlns="" id="{089E6491-F601-4F10-88A5-EC0F7145B6D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101" y="35604"/>
            <a:ext cx="2519398" cy="82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B67E47F1-19CE-40CF-BF37-51B932B9D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9448800" cy="825103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B7C24FF7-DCB7-413D-80CA-972E48A7282C}"/>
              </a:ext>
            </a:extLst>
          </p:cNvPr>
          <p:cNvSpPr/>
          <p:nvPr userDrawn="1"/>
        </p:nvSpPr>
        <p:spPr>
          <a:xfrm>
            <a:off x="0" y="824707"/>
            <a:ext cx="6732000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7B64E842-3481-472F-8EED-A96DE07C6094}"/>
              </a:ext>
            </a:extLst>
          </p:cNvPr>
          <p:cNvSpPr/>
          <p:nvPr userDrawn="1"/>
        </p:nvSpPr>
        <p:spPr>
          <a:xfrm>
            <a:off x="6731999" y="824707"/>
            <a:ext cx="3240000" cy="36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D35D601E-0844-4209-AAF9-82C77E2FA2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679" t="15066" r="-39657" b="27881"/>
          <a:stretch/>
        </p:blipFill>
        <p:spPr>
          <a:xfrm>
            <a:off x="-13052" y="812402"/>
            <a:ext cx="12205052" cy="60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255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9DD8C39-706B-4C36-AC27-0A910724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3D5AC-FF31-4E2E-91D9-5133517B2E98}" type="datetime1">
              <a:rPr lang="ru-RU" smtClean="0"/>
              <a:t>02.07.2019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237E213-19C0-4F67-BCCF-0AE37F0A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3363EB3-54AA-46B5-BFB9-CF1EFA1F0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t>‹#›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D4FB65BD-BB32-4499-8CF0-63D5A3D37B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78887" t="-2966" r="-3126" b="4783"/>
          <a:stretch/>
        </p:blipFill>
        <p:spPr>
          <a:xfrm>
            <a:off x="-13052" y="0"/>
            <a:ext cx="12205052" cy="6857999"/>
          </a:xfrm>
          <a:prstGeom prst="rect">
            <a:avLst/>
          </a:prstGeom>
        </p:spPr>
      </p:pic>
      <p:pic>
        <p:nvPicPr>
          <p:cNvPr id="6" name="Picture 2" descr="Ð¤Ð¾Ð½Ð´ Ð¼ÐµÐ´Ð¸ÑÐ¸Ð½ÑÐºÐ¾Ð³Ð¾ ÑÑÑÐ°ÑÐ¾Ð²Ð°Ð½Ð¸Ñ">
            <a:extLst>
              <a:ext uri="{FF2B5EF4-FFF2-40B4-BE49-F238E27FC236}">
                <a16:creationId xmlns:a16="http://schemas.microsoft.com/office/drawing/2014/main" xmlns="" id="{628BC23D-CD8D-472B-8CA1-BE2595E781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01" y="35604"/>
            <a:ext cx="2519398" cy="82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872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:a16="http://schemas.microsoft.com/office/drawing/2014/main" xmlns="" id="{96C806B7-E285-4336-B881-BED13BFDFD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08155" t="-12664" r="52544" b="38875"/>
          <a:stretch/>
        </p:blipFill>
        <p:spPr>
          <a:xfrm>
            <a:off x="-13052" y="812006"/>
            <a:ext cx="12205052" cy="6028545"/>
          </a:xfrm>
          <a:prstGeom prst="rect">
            <a:avLst/>
          </a:prstGeom>
        </p:spPr>
      </p:pic>
      <p:pic>
        <p:nvPicPr>
          <p:cNvPr id="1026" name="Picture 2" descr="Ð¤Ð¾Ð½Ð´ Ð¼ÐµÐ´Ð¸ÑÐ¸Ð½ÑÐºÐ¾Ð³Ð¾ ÑÑÑÐ°ÑÐ¾Ð²Ð°Ð½Ð¸Ñ">
            <a:extLst>
              <a:ext uri="{FF2B5EF4-FFF2-40B4-BE49-F238E27FC236}">
                <a16:creationId xmlns:a16="http://schemas.microsoft.com/office/drawing/2014/main" xmlns="" id="{EB1102B0-9B00-45A5-90DE-9E686E797D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179" y="17448"/>
            <a:ext cx="2497643" cy="817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F7192C-74F3-44B1-B6E0-B880A7F0D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7419973" cy="848007"/>
          </a:xfrm>
          <a:solidFill>
            <a:schemeClr val="bg2"/>
          </a:solidFill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C338953-7899-46B2-A2A7-999B62A22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19975" y="812007"/>
            <a:ext cx="4772025" cy="6045993"/>
          </a:xfrm>
          <a:solidFill>
            <a:schemeClr val="tx1">
              <a:alpha val="10000"/>
            </a:schemeClr>
          </a:solidFill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D0F17C0-0070-4072-BE8D-A575102F96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2" y="6480572"/>
            <a:ext cx="2743200" cy="365125"/>
          </a:xfrm>
        </p:spPr>
        <p:txBody>
          <a:bodyPr/>
          <a:lstStyle/>
          <a:p>
            <a:fld id="{8B344C6E-327E-46C7-9B26-967A88945C57}" type="datetime1">
              <a:rPr lang="ru-RU" smtClean="0"/>
              <a:t>02.07.2019</a:t>
            </a:fld>
            <a:endParaRPr lang="ru-RU"/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xmlns="" id="{085A84E3-F2D1-4315-A800-F2458C3F8D2C}"/>
              </a:ext>
            </a:extLst>
          </p:cNvPr>
          <p:cNvGrpSpPr/>
          <p:nvPr userDrawn="1"/>
        </p:nvGrpSpPr>
        <p:grpSpPr>
          <a:xfrm>
            <a:off x="1" y="812007"/>
            <a:ext cx="12192000" cy="36000"/>
            <a:chOff x="0" y="824707"/>
            <a:chExt cx="9468000" cy="7200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xmlns="" id="{2097EAC1-44AE-4689-AB30-5724F5521FDA}"/>
                </a:ext>
              </a:extLst>
            </p:cNvPr>
            <p:cNvSpPr/>
            <p:nvPr userDrawn="1"/>
          </p:nvSpPr>
          <p:spPr>
            <a:xfrm>
              <a:off x="0" y="824707"/>
              <a:ext cx="6732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xmlns="" id="{BA01C561-A42D-45B3-A870-A79B2641F3EB}"/>
                </a:ext>
              </a:extLst>
            </p:cNvPr>
            <p:cNvSpPr/>
            <p:nvPr userDrawn="1"/>
          </p:nvSpPr>
          <p:spPr>
            <a:xfrm>
              <a:off x="6732000" y="824707"/>
              <a:ext cx="2736000" cy="72000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100000">
                  <a:schemeClr val="accent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9B3DD65-A3DE-4DA9-9CF9-26889AB62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848008"/>
            <a:ext cx="7419975" cy="55868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AD7192C-6970-4172-AEAD-85FBDE86B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2066F7E-9151-4C72-81F8-9E5BDC74D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742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7F84B15-B1D5-493C-88BC-EDEA60ED6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97300" y="987425"/>
            <a:ext cx="8293100" cy="5299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4F14CC9-4239-4EA5-BCCE-BE14D2BB5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-11617" y="848007"/>
            <a:ext cx="3523164" cy="563859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34A5346-52A3-4921-809B-F5511C363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A6A8-2E22-4C52-ADEB-0348F5F733A9}" type="datetime1">
              <a:rPr lang="ru-RU" smtClean="0"/>
              <a:t>02.07.2019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983AA01-03EE-480D-B952-75C36C154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2ED3330-AE0B-4558-A101-6D3CAD0C5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Picture 2" descr="Ð¤Ð¾Ð½Ð´ Ð¼ÐµÐ´Ð¸ÑÐ¸Ð½ÑÐºÐ¾Ð³Ð¾ ÑÑÑÐ°ÑÐ¾Ð²Ð°Ð½Ð¸Ñ">
            <a:extLst>
              <a:ext uri="{FF2B5EF4-FFF2-40B4-BE49-F238E27FC236}">
                <a16:creationId xmlns:a16="http://schemas.microsoft.com/office/drawing/2014/main" xmlns="" id="{5CF75948-FC51-42FB-9911-6A06F460FF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0148"/>
            <a:ext cx="2497643" cy="817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CF04EE1C-725F-4910-B1FE-A56DB3371DB7}"/>
              </a:ext>
            </a:extLst>
          </p:cNvPr>
          <p:cNvSpPr txBox="1">
            <a:spLocks/>
          </p:cNvSpPr>
          <p:nvPr userDrawn="1"/>
        </p:nvSpPr>
        <p:spPr>
          <a:xfrm>
            <a:off x="3522658" y="0"/>
            <a:ext cx="8669342" cy="848007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A38655A7-E5FC-47F2-B6B9-D6DD78BCF076}"/>
              </a:ext>
            </a:extLst>
          </p:cNvPr>
          <p:cNvSpPr/>
          <p:nvPr userDrawn="1"/>
        </p:nvSpPr>
        <p:spPr>
          <a:xfrm>
            <a:off x="3522658" y="812007"/>
            <a:ext cx="8668837" cy="3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505DD3C5-BF10-4C4C-8686-69A79EB785B3}"/>
              </a:ext>
            </a:extLst>
          </p:cNvPr>
          <p:cNvSpPr/>
          <p:nvPr userDrawn="1"/>
        </p:nvSpPr>
        <p:spPr>
          <a:xfrm>
            <a:off x="0" y="812007"/>
            <a:ext cx="3523163" cy="36000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A73CB04F-CBF9-4A90-995C-D1BF705EE1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478" t="-536" r="-36" b="41087"/>
          <a:stretch/>
        </p:blipFill>
        <p:spPr>
          <a:xfrm rot="5400000">
            <a:off x="-1183594" y="2019983"/>
            <a:ext cx="6009994" cy="366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04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BFFDEE-C434-4322-B6E4-5A44B71BA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8485"/>
            <a:ext cx="10515600" cy="825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0F3623D-7001-4C25-A768-A39B58A9A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00700"/>
            <a:ext cx="10515600" cy="5076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1956573-F587-4A73-8F22-738AF1C33B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86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EEAD1-5177-4136-9B50-B592EF1D5A98}" type="datetime1">
              <a:rPr lang="ru-RU" smtClean="0"/>
              <a:t>02.07.2019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0961F34-260E-4801-93CF-A9703DD9B7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86724"/>
            <a:ext cx="670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692A079-9F85-4DF1-B859-421F66734E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86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cap="none" spc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8D44B16B-2415-433A-AD2A-53AB704091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25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svg"/><Relationship Id="rId5" Type="http://schemas.openxmlformats.org/officeDocument/2006/relationships/image" Target="../media/image11.png"/><Relationship Id="rId10" Type="http://schemas.openxmlformats.org/officeDocument/2006/relationships/image" Target="../media/image21.svg"/><Relationship Id="rId4" Type="http://schemas.openxmlformats.org/officeDocument/2006/relationships/image" Target="../media/image15.svg"/><Relationship Id="rId9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dilet.zan.kz/rus/docs/V1500011526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dilet.zan.kz/rus/docs/V090005946_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sv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adilet.zan.kz/rus/docs/V1900018637#z17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6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8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4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4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86481" y="1661020"/>
            <a:ext cx="9205519" cy="2137408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ПЛАНИРОВАНИЕ ОБЪЕМОВ МЕДИЦИНСКОЙ </a:t>
            </a:r>
            <a:br>
              <a:rPr lang="ru-RU" sz="44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44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ПОМОЩИ ПО ПАКЕТАМ ГОБМП/ОСМС</a:t>
            </a:r>
            <a:endParaRPr lang="ru-RU" sz="4400" b="1" cap="all" dirty="0">
              <a:solidFill>
                <a:srgbClr val="002060"/>
              </a:solidFill>
              <a:latin typeface="Arial Narrow" panose="020B060602020203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9A0D343-229C-4A7C-937F-57AB8836DB0D}"/>
              </a:ext>
            </a:extLst>
          </p:cNvPr>
          <p:cNvSpPr txBox="1"/>
          <p:nvPr/>
        </p:nvSpPr>
        <p:spPr>
          <a:xfrm>
            <a:off x="6753250" y="6245525"/>
            <a:ext cx="26914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Arial Narrow" panose="020B0606020202030204" pitchFamily="34" charset="0"/>
              </a:rPr>
              <a:t>г. Астана, 2019 год</a:t>
            </a:r>
          </a:p>
        </p:txBody>
      </p:sp>
    </p:spTree>
    <p:extLst>
      <p:ext uri="{BB962C8B-B14F-4D97-AF65-F5344CB8AC3E}">
        <p14:creationId xmlns:p14="http://schemas.microsoft.com/office/powerpoint/2010/main" val="3459182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ПЕРВИЧНАЯ МЕДИКО-САНИТАРНАЯ ПОМОЩЬ</a:t>
            </a:r>
            <a:endParaRPr lang="ru-RU" sz="4400" b="1" cap="all" dirty="0">
              <a:solidFill>
                <a:srgbClr val="002060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558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BD45E82C-D60C-4A82-B65D-DC3DEAE9CF2F}"/>
              </a:ext>
            </a:extLst>
          </p:cNvPr>
          <p:cNvSpPr/>
          <p:nvPr/>
        </p:nvSpPr>
        <p:spPr>
          <a:xfrm>
            <a:off x="429" y="908773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latin typeface="Arial Narrow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 оказания первичной медико-санитарной помощи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400" smtClean="0">
                <a:latin typeface="Arial Narrow" pitchFamily="34" charset="0"/>
              </a:rPr>
              <a:pPr/>
              <a:t>11</a:t>
            </a:fld>
            <a:endParaRPr lang="ru-RU" sz="2400" dirty="0">
              <a:latin typeface="Arial Narrow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32196FD7-86A6-485D-8BBF-C402B458CCFB}"/>
              </a:ext>
            </a:extLst>
          </p:cNvPr>
          <p:cNvSpPr/>
          <p:nvPr/>
        </p:nvSpPr>
        <p:spPr>
          <a:xfrm>
            <a:off x="1762758" y="2850943"/>
            <a:ext cx="101867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Правил формирования тарифов на медицинские услуги, оказываемые в рамках гарантированного объема бесплатной медицинской помощи и в системе обязательного социального медицинского страхования и Методики формирования тарифов на медицинские услуги, оказываемые в рамках гарантированного объема бесплатной медицинской помощи и в системе обязательного социального медицинского страхования»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D45E82C-D60C-4A82-B65D-DC3DEAE9CF2F}"/>
              </a:ext>
            </a:extLst>
          </p:cNvPr>
          <p:cNvSpPr/>
          <p:nvPr/>
        </p:nvSpPr>
        <p:spPr>
          <a:xfrm>
            <a:off x="429" y="2240774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latin typeface="Arial Narrow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754DB95-C900-4E52-9FF5-0ADB7A8851A5}"/>
              </a:ext>
            </a:extLst>
          </p:cNvPr>
          <p:cNvSpPr txBox="1"/>
          <p:nvPr/>
        </p:nvSpPr>
        <p:spPr>
          <a:xfrm>
            <a:off x="637309" y="2329862"/>
            <a:ext cx="11554691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Министра здравоохранения Республики Казахстан от 26 ноября 2009 года № 801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25F74DD7-6898-4602-9833-CF4C87A4409C}"/>
              </a:ext>
            </a:extLst>
          </p:cNvPr>
          <p:cNvSpPr/>
          <p:nvPr/>
        </p:nvSpPr>
        <p:spPr>
          <a:xfrm>
            <a:off x="244420" y="4681329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latin typeface="Arial Narrow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B472A2D-28B3-4021-92FD-F2888064E2EA}"/>
              </a:ext>
            </a:extLst>
          </p:cNvPr>
          <p:cNvSpPr txBox="1"/>
          <p:nvPr/>
        </p:nvSpPr>
        <p:spPr>
          <a:xfrm>
            <a:off x="879898" y="4679757"/>
            <a:ext cx="11088000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7F6DDD90-E61E-446F-A6C2-8BDC99900777}"/>
              </a:ext>
            </a:extLst>
          </p:cNvPr>
          <p:cNvSpPr/>
          <p:nvPr/>
        </p:nvSpPr>
        <p:spPr>
          <a:xfrm>
            <a:off x="244420" y="5793322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latin typeface="Arial Narrow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BADAF34-F043-4E63-AE4E-745B4B9F2238}"/>
              </a:ext>
            </a:extLst>
          </p:cNvPr>
          <p:cNvSpPr txBox="1"/>
          <p:nvPr/>
        </p:nvSpPr>
        <p:spPr>
          <a:xfrm>
            <a:off x="905362" y="5862432"/>
            <a:ext cx="11088000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 информации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46B121CC-EEB6-4187-BD42-C6C92F2A2224}"/>
              </a:ext>
            </a:extLst>
          </p:cNvPr>
          <p:cNvSpPr/>
          <p:nvPr/>
        </p:nvSpPr>
        <p:spPr>
          <a:xfrm>
            <a:off x="1762756" y="6286669"/>
            <a:ext cx="101867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«РПН», «ДКПН», фактические затраты МО</a:t>
            </a:r>
          </a:p>
        </p:txBody>
      </p:sp>
      <p:pic>
        <p:nvPicPr>
          <p:cNvPr id="23" name="Рисунок 22" descr="Облачные вычисления">
            <a:extLst>
              <a:ext uri="{FF2B5EF4-FFF2-40B4-BE49-F238E27FC236}">
                <a16:creationId xmlns:a16="http://schemas.microsoft.com/office/drawing/2014/main" xmlns="" id="{29DEF333-F8B5-4550-B378-74D8027055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69884" y="5804210"/>
            <a:ext cx="554400" cy="554400"/>
          </a:xfrm>
          <a:prstGeom prst="rect">
            <a:avLst/>
          </a:prstGeom>
        </p:spPr>
      </p:pic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29269689-D4E6-4613-942A-7326F0A26C65}"/>
              </a:ext>
            </a:extLst>
          </p:cNvPr>
          <p:cNvSpPr/>
          <p:nvPr/>
        </p:nvSpPr>
        <p:spPr>
          <a:xfrm>
            <a:off x="1762757" y="5075116"/>
            <a:ext cx="101867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Базовый комплексный подушевой норматив амбулаторно-поликлинической помощи рассчитанный на одного жителя РК</a:t>
            </a:r>
          </a:p>
        </p:txBody>
      </p:sp>
      <p:pic>
        <p:nvPicPr>
          <p:cNvPr id="22" name="Рисунок 21" descr="Медицина">
            <a:extLst>
              <a:ext uri="{FF2B5EF4-FFF2-40B4-BE49-F238E27FC236}">
                <a16:creationId xmlns:a16="http://schemas.microsoft.com/office/drawing/2014/main" xmlns="" id="{045F439A-150F-435A-A10C-363E87EB04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61209" y="4679757"/>
            <a:ext cx="554400" cy="554400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32196FD7-86A6-485D-8BBF-C402B458CCFB}"/>
              </a:ext>
            </a:extLst>
          </p:cNvPr>
          <p:cNvSpPr/>
          <p:nvPr/>
        </p:nvSpPr>
        <p:spPr>
          <a:xfrm>
            <a:off x="1762759" y="1365344"/>
            <a:ext cx="101867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Правил оказания первичной медико-санитарной помощи и Правил прикрепления граждан к организациям первичной медико-санитарной помощи»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F754DB95-C900-4E52-9FF5-0ADB7A8851A5}"/>
              </a:ext>
            </a:extLst>
          </p:cNvPr>
          <p:cNvSpPr txBox="1"/>
          <p:nvPr/>
        </p:nvSpPr>
        <p:spPr>
          <a:xfrm>
            <a:off x="637309" y="985918"/>
            <a:ext cx="11554691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Министра здравоохранения Республики Казахстан  от 28 апреля 2015 года № 281</a:t>
            </a:r>
          </a:p>
        </p:txBody>
      </p:sp>
      <p:pic>
        <p:nvPicPr>
          <p:cNvPr id="26" name="Рисунок 25" descr="Документ">
            <a:extLst>
              <a:ext uri="{FF2B5EF4-FFF2-40B4-BE49-F238E27FC236}">
                <a16:creationId xmlns:a16="http://schemas.microsoft.com/office/drawing/2014/main" xmlns="" id="{AB3F4B46-961F-4D93-B567-52B375FDC4E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7785" y="915840"/>
            <a:ext cx="554400" cy="554400"/>
          </a:xfrm>
          <a:prstGeom prst="rect">
            <a:avLst/>
          </a:prstGeom>
        </p:spPr>
      </p:pic>
      <p:pic>
        <p:nvPicPr>
          <p:cNvPr id="28" name="Рисунок 27" descr="Документ">
            <a:extLst>
              <a:ext uri="{FF2B5EF4-FFF2-40B4-BE49-F238E27FC236}">
                <a16:creationId xmlns:a16="http://schemas.microsoft.com/office/drawing/2014/main" xmlns="" id="{AB3F4B46-961F-4D93-B567-52B375FDC4E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0" y="2240774"/>
            <a:ext cx="554400" cy="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754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илиния 14"/>
          <p:cNvSpPr/>
          <p:nvPr/>
        </p:nvSpPr>
        <p:spPr>
          <a:xfrm>
            <a:off x="1934340" y="3764217"/>
            <a:ext cx="9572478" cy="1224080"/>
          </a:xfrm>
          <a:custGeom>
            <a:avLst/>
            <a:gdLst>
              <a:gd name="connsiteX0" fmla="*/ 0 w 8768597"/>
              <a:gd name="connsiteY0" fmla="*/ 0 h 1427224"/>
              <a:gd name="connsiteX1" fmla="*/ 8768597 w 8768597"/>
              <a:gd name="connsiteY1" fmla="*/ 0 h 1427224"/>
              <a:gd name="connsiteX2" fmla="*/ 8768597 w 8768597"/>
              <a:gd name="connsiteY2" fmla="*/ 1427224 h 1427224"/>
              <a:gd name="connsiteX3" fmla="*/ 0 w 8768597"/>
              <a:gd name="connsiteY3" fmla="*/ 1427224 h 1427224"/>
              <a:gd name="connsiteX4" fmla="*/ 0 w 8768597"/>
              <a:gd name="connsiteY4" fmla="*/ 0 h 1427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427224">
                <a:moveTo>
                  <a:pt x="0" y="0"/>
                </a:moveTo>
                <a:lnTo>
                  <a:pt x="8768597" y="0"/>
                </a:lnTo>
                <a:lnTo>
                  <a:pt x="8768597" y="1427224"/>
                </a:lnTo>
                <a:lnTo>
                  <a:pt x="0" y="1427224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Объем затрат  на оказание МП обучающимся в организациях среднего образования, не относящихся к интернатным организациям </a:t>
            </a:r>
          </a:p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Объем затрат на обеспечение лечебными низкобелковыми продуктами и продуктами с низким содержанием </a:t>
            </a:r>
            <a:r>
              <a:rPr lang="ru-RU" sz="2000" dirty="0" err="1">
                <a:latin typeface="Arial Narrow" panose="020B0606020202030204" pitchFamily="34" charset="0"/>
                <a:cs typeface="Arial" panose="020B0604020202020204" pitchFamily="34" charset="0"/>
              </a:rPr>
              <a:t>фенилаланина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 больных </a:t>
            </a:r>
            <a:r>
              <a:rPr lang="ru-RU" sz="2000" dirty="0" err="1">
                <a:latin typeface="Arial Narrow" panose="020B0606020202030204" pitchFamily="34" charset="0"/>
                <a:cs typeface="Arial" panose="020B0604020202020204" pitchFamily="34" charset="0"/>
              </a:rPr>
              <a:t>фенилкетонурией</a:t>
            </a:r>
            <a:endParaRPr lang="ru-RU" sz="2000" kern="12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053438" cy="902955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Планирование объемов первичной медико-санитарной помощи</a:t>
            </a:r>
            <a:endParaRPr lang="ru-RU" sz="32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7634"/>
            <a:ext cx="2743200" cy="384216"/>
          </a:xfrm>
        </p:spPr>
        <p:txBody>
          <a:bodyPr/>
          <a:lstStyle/>
          <a:p>
            <a:fld id="{8D44B16B-2415-433A-AD2A-53AB704091BE}" type="slidenum">
              <a:rPr lang="ru-RU" sz="2800" smtClean="0">
                <a:latin typeface="Arial Narrow" pitchFamily="34" charset="0"/>
              </a:rPr>
              <a:pPr/>
              <a:t>12</a:t>
            </a:fld>
            <a:endParaRPr lang="ru-RU" sz="2800">
              <a:latin typeface="Arial Narrow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56726"/>
            <a:ext cx="1981489" cy="677475"/>
          </a:xfrm>
          <a:prstGeom prst="rect">
            <a:avLst/>
          </a:prstGeom>
        </p:spPr>
      </p:pic>
      <p:sp>
        <p:nvSpPr>
          <p:cNvPr id="5" name="Арка 4"/>
          <p:cNvSpPr/>
          <p:nvPr/>
        </p:nvSpPr>
        <p:spPr>
          <a:xfrm>
            <a:off x="-5130036" y="12721"/>
            <a:ext cx="6732423" cy="7084430"/>
          </a:xfrm>
          <a:prstGeom prst="blockArc">
            <a:avLst>
              <a:gd name="adj1" fmla="val 18900000"/>
              <a:gd name="adj2" fmla="val 2700000"/>
              <a:gd name="adj3" fmla="val 321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Полилиния 6"/>
          <p:cNvSpPr/>
          <p:nvPr/>
        </p:nvSpPr>
        <p:spPr>
          <a:xfrm>
            <a:off x="1910499" y="1060250"/>
            <a:ext cx="9612986" cy="1038736"/>
          </a:xfrm>
          <a:custGeom>
            <a:avLst/>
            <a:gdLst>
              <a:gd name="connsiteX0" fmla="*/ 0 w 8768597"/>
              <a:gd name="connsiteY0" fmla="*/ 0 h 1747812"/>
              <a:gd name="connsiteX1" fmla="*/ 8768597 w 8768597"/>
              <a:gd name="connsiteY1" fmla="*/ 0 h 1747812"/>
              <a:gd name="connsiteX2" fmla="*/ 8768597 w 8768597"/>
              <a:gd name="connsiteY2" fmla="*/ 1747812 h 1747812"/>
              <a:gd name="connsiteX3" fmla="*/ 0 w 8768597"/>
              <a:gd name="connsiteY3" fmla="*/ 1747812 h 1747812"/>
              <a:gd name="connsiteX4" fmla="*/ 0 w 8768597"/>
              <a:gd name="connsiteY4" fmla="*/ 0 h 1747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747812">
                <a:moveTo>
                  <a:pt x="0" y="0"/>
                </a:moveTo>
                <a:lnTo>
                  <a:pt x="8768597" y="0"/>
                </a:lnTo>
                <a:lnTo>
                  <a:pt x="8768597" y="1747812"/>
                </a:lnTo>
                <a:lnTo>
                  <a:pt x="0" y="1747812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100" dirty="0">
                <a:latin typeface="Arial Narrow" panose="020B0606020202030204" pitchFamily="34" charset="0"/>
                <a:cs typeface="Arial" panose="020B0604020202020204" pitchFamily="34" charset="0"/>
              </a:rPr>
              <a:t>Среднегодовая численность прикрепленного населения</a:t>
            </a:r>
          </a:p>
          <a:p>
            <a:pPr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100" dirty="0">
                <a:latin typeface="Arial Narrow" panose="020B0606020202030204" pitchFamily="34" charset="0"/>
                <a:cs typeface="Arial" panose="020B0604020202020204" pitchFamily="34" charset="0"/>
              </a:rPr>
              <a:t>Стоимость базового </a:t>
            </a:r>
            <a:r>
              <a:rPr lang="ru-RU" sz="2100" dirty="0" err="1">
                <a:latin typeface="Arial Narrow" panose="020B0606020202030204" pitchFamily="34" charset="0"/>
                <a:cs typeface="Arial" panose="020B0604020202020204" pitchFamily="34" charset="0"/>
              </a:rPr>
              <a:t>подушевого</a:t>
            </a:r>
            <a:r>
              <a:rPr lang="ru-RU" sz="2100" dirty="0">
                <a:latin typeface="Arial Narrow" panose="020B0606020202030204" pitchFamily="34" charset="0"/>
                <a:cs typeface="Arial" panose="020B0604020202020204" pitchFamily="34" charset="0"/>
              </a:rPr>
              <a:t> норматива в месяц</a:t>
            </a:r>
          </a:p>
        </p:txBody>
      </p:sp>
      <p:sp>
        <p:nvSpPr>
          <p:cNvPr id="9" name="Овал 8"/>
          <p:cNvSpPr/>
          <p:nvPr/>
        </p:nvSpPr>
        <p:spPr>
          <a:xfrm>
            <a:off x="945604" y="914900"/>
            <a:ext cx="1250302" cy="1315675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Полилиния 9"/>
          <p:cNvSpPr/>
          <p:nvPr/>
        </p:nvSpPr>
        <p:spPr>
          <a:xfrm>
            <a:off x="1966430" y="2424545"/>
            <a:ext cx="9540388" cy="1052539"/>
          </a:xfrm>
          <a:custGeom>
            <a:avLst/>
            <a:gdLst>
              <a:gd name="connsiteX0" fmla="*/ 0 w 8405009"/>
              <a:gd name="connsiteY0" fmla="*/ 0 h 1000241"/>
              <a:gd name="connsiteX1" fmla="*/ 8405009 w 8405009"/>
              <a:gd name="connsiteY1" fmla="*/ 0 h 1000241"/>
              <a:gd name="connsiteX2" fmla="*/ 8405009 w 8405009"/>
              <a:gd name="connsiteY2" fmla="*/ 1000241 h 1000241"/>
              <a:gd name="connsiteX3" fmla="*/ 0 w 8405009"/>
              <a:gd name="connsiteY3" fmla="*/ 1000241 h 1000241"/>
              <a:gd name="connsiteX4" fmla="*/ 0 w 8405009"/>
              <a:gd name="connsiteY4" fmla="*/ 0 h 1000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5009" h="1000241">
                <a:moveTo>
                  <a:pt x="0" y="0"/>
                </a:moveTo>
                <a:lnTo>
                  <a:pt x="8405009" y="0"/>
                </a:lnTo>
                <a:lnTo>
                  <a:pt x="8405009" y="1000241"/>
                </a:lnTo>
                <a:lnTo>
                  <a:pt x="0" y="1000241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lvl="0"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None/>
            </a:pPr>
            <a:r>
              <a:rPr lang="ru-RU" sz="2100" kern="1200" dirty="0">
                <a:latin typeface="Arial Narrow" panose="020B0606020202030204" pitchFamily="34" charset="0"/>
                <a:cs typeface="Arial" panose="020B0604020202020204" pitchFamily="34" charset="0"/>
              </a:rPr>
              <a:t>Стимулирующий компонент </a:t>
            </a:r>
            <a:r>
              <a:rPr lang="ru-RU" sz="2100" kern="1200" dirty="0" err="1">
                <a:latin typeface="Arial Narrow" panose="020B0606020202030204" pitchFamily="34" charset="0"/>
                <a:cs typeface="Arial" panose="020B0604020202020204" pitchFamily="34" charset="0"/>
              </a:rPr>
              <a:t>подушевого</a:t>
            </a:r>
            <a:r>
              <a:rPr lang="ru-RU" sz="2100" kern="1200" dirty="0">
                <a:latin typeface="Arial Narrow" panose="020B0606020202030204" pitchFamily="34" charset="0"/>
                <a:cs typeface="Arial" panose="020B0604020202020204" pitchFamily="34" charset="0"/>
              </a:rPr>
              <a:t> норматива</a:t>
            </a:r>
          </a:p>
        </p:txBody>
      </p:sp>
      <p:sp>
        <p:nvSpPr>
          <p:cNvPr id="11" name="Овал 10"/>
          <p:cNvSpPr/>
          <p:nvPr/>
        </p:nvSpPr>
        <p:spPr>
          <a:xfrm>
            <a:off x="1341279" y="3698136"/>
            <a:ext cx="1250302" cy="1315675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Полилиния 11"/>
          <p:cNvSpPr/>
          <p:nvPr/>
        </p:nvSpPr>
        <p:spPr>
          <a:xfrm>
            <a:off x="1784635" y="5287866"/>
            <a:ext cx="9738850" cy="962210"/>
          </a:xfrm>
          <a:custGeom>
            <a:avLst/>
            <a:gdLst>
              <a:gd name="connsiteX0" fmla="*/ 0 w 8768597"/>
              <a:gd name="connsiteY0" fmla="*/ 0 h 1427224"/>
              <a:gd name="connsiteX1" fmla="*/ 8768597 w 8768597"/>
              <a:gd name="connsiteY1" fmla="*/ 0 h 1427224"/>
              <a:gd name="connsiteX2" fmla="*/ 8768597 w 8768597"/>
              <a:gd name="connsiteY2" fmla="*/ 1427224 h 1427224"/>
              <a:gd name="connsiteX3" fmla="*/ 0 w 8768597"/>
              <a:gd name="connsiteY3" fmla="*/ 1427224 h 1427224"/>
              <a:gd name="connsiteX4" fmla="*/ 0 w 8768597"/>
              <a:gd name="connsiteY4" fmla="*/ 0 h 1427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427224">
                <a:moveTo>
                  <a:pt x="0" y="0"/>
                </a:moveTo>
                <a:lnTo>
                  <a:pt x="8768597" y="0"/>
                </a:lnTo>
                <a:lnTo>
                  <a:pt x="8768597" y="1427224"/>
                </a:lnTo>
                <a:lnTo>
                  <a:pt x="0" y="1427224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100" dirty="0">
                <a:latin typeface="Arial Narrow" panose="020B0606020202030204" pitchFamily="34" charset="0"/>
                <a:cs typeface="Arial" panose="020B0604020202020204" pitchFamily="34" charset="0"/>
              </a:rPr>
              <a:t>Объем затрат на оплату надбавки за работу в сельской местности</a:t>
            </a:r>
          </a:p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100" dirty="0">
                <a:latin typeface="Arial Narrow" panose="020B0606020202030204" pitchFamily="34" charset="0"/>
                <a:cs typeface="Arial" panose="020B0604020202020204" pitchFamily="34" charset="0"/>
              </a:rPr>
              <a:t>Объем затрат на оплату надбавки за работу в зонах экологического бедствия </a:t>
            </a:r>
            <a:endParaRPr lang="ru-RU" sz="2100" kern="12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977691" y="5134330"/>
            <a:ext cx="1250302" cy="1315675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Овал 13"/>
          <p:cNvSpPr/>
          <p:nvPr/>
        </p:nvSpPr>
        <p:spPr>
          <a:xfrm>
            <a:off x="1269091" y="2278420"/>
            <a:ext cx="1250302" cy="1315675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723004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cs typeface="Arial" panose="020B0604020202020204" pitchFamily="34" charset="0"/>
              </a:rPr>
              <a:t>Методы оплаты первичной медико-санитарной помощи</a:t>
            </a:r>
            <a:endParaRPr lang="ru-RU" sz="32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32196FD7-86A6-485D-8BBF-C402B458CCFB}"/>
              </a:ext>
            </a:extLst>
          </p:cNvPr>
          <p:cNvSpPr/>
          <p:nvPr/>
        </p:nvSpPr>
        <p:spPr>
          <a:xfrm>
            <a:off x="196215" y="1041821"/>
            <a:ext cx="116916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Оплата за оказание АПП прикрепленному населению осуществляется по тарифу КПН АПП, который включает: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обеспечение комплекса амбулаторно-поликлинических услуг прикрепленному населению в формах ПМСП и КДП, включая оказание медицинской помощи обучающимся организаций среднего образования, не относящихся к интернатным организациям, круглосуточной неотложной медицинской помощи прикрепленному населению для обслуживания 4 категории срочности вызовов, обеспечение специализированными лечебными продуктами по перечню услуг, затраты по которым учитываются при оплате за оказанный комплекс амбулаторно-поликлинических услуг субъектами здравоохранения городского значения и </a:t>
            </a:r>
            <a:r>
              <a:rPr lang="ru-RU" sz="2000" b="1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субъектами здравоохранения районного значения и села 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комплексному </a:t>
            </a:r>
            <a:r>
              <a:rPr lang="ru-RU" sz="20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подушевому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нормативу;</a:t>
            </a:r>
          </a:p>
          <a:p>
            <a:pPr marL="342900" indent="-342900" algn="just">
              <a:buFont typeface="+mj-lt"/>
              <a:buAutoNum type="arabicParenR"/>
            </a:pPr>
            <a:endParaRPr lang="ru-RU" sz="20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 fontAlgn="t">
              <a:buFont typeface="+mj-lt"/>
              <a:buAutoNum type="arabicParenR"/>
            </a:pP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стимулирование работников поставщика, оказывающего услуги ПМСП, за достигнутые индикаторы конечного результата деятельности субъектов ПМСП в порядке, определенном 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приказом № 429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и 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Методикой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формирования тарифов (далее – стимулирование работников ПМСП);</a:t>
            </a:r>
          </a:p>
          <a:p>
            <a:pPr fontAlgn="t"/>
            <a:endParaRPr lang="ru-RU" sz="20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641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cs typeface="Times New Roman" panose="02020603050405020304" pitchFamily="18" charset="0"/>
              </a:rPr>
              <a:t>       РАСЧЕТ БАЗОВОГО ПОДУШЕВОГО НОРМАТИВА (ПО 801 ПРИКАЗУ)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910" y="948477"/>
            <a:ext cx="10930890" cy="5903372"/>
          </a:xfrm>
        </p:spPr>
        <p:txBody>
          <a:bodyPr>
            <a:normAutofit fontScale="925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КПН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баз.АПП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(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)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– базовый комплексный 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подушевой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норматив АПП на одного прикрепленного человека, который определяется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КПН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баз.АПП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(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) 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=     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КПН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гарАПП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(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)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 / (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ПВК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+(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плот.рк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–1) + (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отопит.рк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–1) + (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сельск.рк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–1)),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КПН</a:t>
            </a:r>
            <a:r>
              <a:rPr lang="ru-RU" sz="2400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гарАПП</a:t>
            </a:r>
            <a:r>
              <a:rPr lang="ru-RU" sz="2400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(</a:t>
            </a:r>
            <a:r>
              <a:rPr lang="ru-RU" sz="2400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)</a:t>
            </a:r>
            <a:r>
              <a:rPr lang="ru-RU" sz="24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– средний гарантированный компонент комплексного </a:t>
            </a:r>
            <a:r>
              <a:rPr lang="ru-RU" sz="24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подушевого</a:t>
            </a:r>
            <a:r>
              <a:rPr lang="ru-RU" sz="24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норматива АПП на одного жителя в месяц по стране на предстоящий финансовый год без учета средств на оплату надбавки в зонах экологического бедствия и без учета средств на оплату медицинской помощи обучающимся организаций среднего образования, не относящихся к интернатным организациям, который определяется по формуле: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КПН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гарАПП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(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) 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= (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V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АПП_рк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- 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V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скпн_рк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- 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V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экол_рк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- 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V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школьн</a:t>
            </a:r>
            <a:r>
              <a:rPr lang="ru-RU" sz="2400" b="1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._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)/</a:t>
            </a:r>
            <a:r>
              <a:rPr lang="ru-RU" sz="2400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Ч</a:t>
            </a:r>
            <a:r>
              <a:rPr lang="ru-RU" sz="2400" b="1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/m,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V</a:t>
            </a:r>
            <a:r>
              <a:rPr lang="ru-RU" sz="2400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АПП(</a:t>
            </a:r>
            <a:r>
              <a:rPr lang="ru-RU" sz="2400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)</a:t>
            </a:r>
            <a:r>
              <a:rPr lang="ru-RU" sz="24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– плановый годовой объем финансирования по стране на оказание АПП населению;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V</a:t>
            </a:r>
            <a:r>
              <a:rPr lang="ru-RU" sz="2400" baseline="-25000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скпн_рк</a:t>
            </a:r>
            <a:r>
              <a:rPr lang="ru-RU" sz="24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– годовой объем выделенных средств из республиканского бюджета на СКПН по республике;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Ч</a:t>
            </a:r>
            <a:r>
              <a:rPr lang="ru-RU" sz="2400" baseline="-25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РК</a:t>
            </a:r>
            <a:r>
              <a:rPr lang="ru-RU" sz="24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– численность прикрепленного населения ко всем субъектам ПМСП страны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m – количество месяцев в финансовом году, в течение которых будет осуществляться финансирование АПП.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2400" b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11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97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Расчет СКПН</a:t>
            </a:r>
            <a:endParaRPr lang="ru-RU" sz="36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845390"/>
            <a:ext cx="12192000" cy="600646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Годовой объем СКПН рассчитывается по следующей формуле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S</a:t>
            </a:r>
            <a:r>
              <a:rPr lang="ru-RU" sz="2400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скпн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 = </a:t>
            </a:r>
            <a:r>
              <a:rPr lang="ru-RU" sz="24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Ч</a:t>
            </a:r>
            <a:r>
              <a:rPr lang="ru-RU" sz="2400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нас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 * 100 * </a:t>
            </a:r>
            <a:r>
              <a:rPr lang="ru-RU" sz="24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m</a:t>
            </a:r>
            <a:r>
              <a:rPr lang="ru-RU" sz="2400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год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 ,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где: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1) </a:t>
            </a:r>
            <a:r>
              <a:rPr lang="ru-RU" sz="24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Ч</a:t>
            </a:r>
            <a:r>
              <a:rPr lang="ru-RU" sz="2400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нас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 – численность населения на дату месяца, которая используется для расчета финансирования на предстоящий финансовый год по данным Комитета по статистике, подлежащая корректировке в соответствии с данными численности населения, зарегистрированной в ИС «РПН», или по данным ИС «РПН»;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2) 100 – фиксированное значение СКПН на 1 жителя, равное 100 тенге;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3) </a:t>
            </a:r>
            <a:r>
              <a:rPr lang="ru-RU" sz="24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m</a:t>
            </a:r>
            <a:r>
              <a:rPr lang="ru-RU" sz="2400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год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 – количество месяцев в плановом финансовом году, в которых будет осуществляться выплата сумм СКПН.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485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   </a:t>
            </a:r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Расчет экологической надбавки (предложение)</a:t>
            </a:r>
            <a:endParaRPr lang="ru-RU" sz="32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845389"/>
            <a:ext cx="11896381" cy="6006459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Годовой объем средств, предусмотренный на оплату надбавки за работу в зонах экологического бедствия субъекту ПМСП, который формируется на уровне области в соответствии с ЗРК о соцзащите граждан Приаралья и ЗРК о соцзащите граждан СИЯП определяется следующей формулой: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V</a:t>
            </a:r>
            <a:r>
              <a:rPr lang="ru-RU" sz="2400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экол</a:t>
            </a:r>
            <a:r>
              <a:rPr lang="ru-RU" sz="2400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= </a:t>
            </a:r>
            <a:r>
              <a:rPr lang="ru-RU" sz="24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КПН</a:t>
            </a:r>
            <a:r>
              <a:rPr lang="ru-RU" sz="2400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баз.ПМСП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 х </a:t>
            </a:r>
            <a:r>
              <a:rPr lang="en-US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K</a:t>
            </a:r>
            <a:r>
              <a:rPr lang="en-US" sz="2400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i </a:t>
            </a:r>
            <a:r>
              <a:rPr lang="ru-RU" sz="2400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х </a:t>
            </a:r>
            <a:r>
              <a:rPr lang="ru-RU" sz="24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Ч</a:t>
            </a:r>
            <a:r>
              <a:rPr lang="ru-RU" sz="2400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экол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 х </a:t>
            </a:r>
            <a:r>
              <a:rPr lang="en-US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m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,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где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1) </a:t>
            </a:r>
            <a:r>
              <a:rPr lang="ru-RU" sz="24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Ч</a:t>
            </a:r>
            <a:r>
              <a:rPr lang="ru-RU" sz="2400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экол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 - численность прогнозного населения к зонам экологического бедствия, зарегистрированная в ИС «РПН»;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2) </a:t>
            </a: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K</a:t>
            </a:r>
            <a:r>
              <a:rPr lang="ru-RU" sz="2400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1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= 0,033 (Актюбинская область),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K</a:t>
            </a:r>
            <a:r>
              <a:rPr lang="ru-RU" sz="2400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2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= 0,044 (Восточно-Казахстанская область),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K</a:t>
            </a:r>
            <a:r>
              <a:rPr lang="ru-RU" sz="2400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3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= 0,0003 (Карагандинская область),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K</a:t>
            </a:r>
            <a:r>
              <a:rPr lang="ru-RU" sz="2400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4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= 0,299 (</a:t>
            </a:r>
            <a:r>
              <a:rPr lang="ru-RU" sz="24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Кызылординская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 область),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K</a:t>
            </a:r>
            <a:r>
              <a:rPr lang="ru-RU" sz="2400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5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= 0,004 (Павлодарская область),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K</a:t>
            </a:r>
            <a:r>
              <a:rPr lang="ru-RU" sz="2400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6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= 0,028 (Туркестанская  область);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3) m – количество месяцев в финансовом году, в течение которых будет осуществляться финансирование АПП.</a:t>
            </a:r>
          </a:p>
        </p:txBody>
      </p:sp>
    </p:spTree>
    <p:extLst>
      <p:ext uri="{BB962C8B-B14F-4D97-AF65-F5344CB8AC3E}">
        <p14:creationId xmlns:p14="http://schemas.microsoft.com/office/powerpoint/2010/main" val="2303132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Расчет сельской надбавки</a:t>
            </a:r>
            <a:endParaRPr lang="ru-RU" sz="36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845389"/>
            <a:ext cx="11679382" cy="600645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Поправочный коэффициент за работу в сельской местности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назначается субъектам здравоохранения для обеспечения повышенной оплаты труда не менее чем на двадцать пять процентов оклада специалистам в области здравоохранения, работающим в сельских населенных пунктах по сравнению с окладами и тарифными ставками специалистов, занимающихся этими видами деятельности в городских условиях в соответствии с Трудовым кодексом и постановлением № 1193, который рассчитывается по следующей формуле: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К</a:t>
            </a:r>
            <a:r>
              <a:rPr lang="ru-RU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сельск.обл</a:t>
            </a:r>
            <a:r>
              <a:rPr lang="ru-RU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.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 = 1+0,25 х (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Ч</a:t>
            </a:r>
            <a:r>
              <a:rPr lang="ru-RU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село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/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Ч</a:t>
            </a:r>
            <a:r>
              <a:rPr lang="ru-RU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обл</a:t>
            </a:r>
            <a:r>
              <a:rPr lang="ru-RU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.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 х </a:t>
            </a:r>
            <a:r>
              <a:rPr lang="ru-RU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ДО</a:t>
            </a:r>
            <a:r>
              <a:rPr lang="ru-RU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село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 ),  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где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1) </a:t>
            </a:r>
            <a:r>
              <a:rPr lang="ru-RU" sz="24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К</a:t>
            </a:r>
            <a:r>
              <a:rPr lang="ru-RU" sz="2400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сельск.обл</a:t>
            </a:r>
            <a:r>
              <a:rPr lang="ru-RU" sz="2400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.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 – коэффициент учета надбавок за работу в сельской местности для областей;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2) </a:t>
            </a:r>
            <a:r>
              <a:rPr lang="ru-RU" sz="24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ДО</a:t>
            </a:r>
            <a:r>
              <a:rPr lang="ru-RU" sz="2400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село</a:t>
            </a:r>
            <a:r>
              <a:rPr lang="ru-RU" sz="2400" dirty="0">
                <a:solidFill>
                  <a:srgbClr val="002060"/>
                </a:solidFill>
                <a:latin typeface="Arial Narrow" panose="020B0606020202030204" pitchFamily="34" charset="0"/>
              </a:rPr>
              <a:t> – доля затрат на оплату труда по должностному окладу в общем объеме текущих затрат субъектов села;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Коэффициент учета надбавок за работу в сельской местности для города республиканского значения и столицы равен 1,0.</a:t>
            </a:r>
          </a:p>
        </p:txBody>
      </p:sp>
    </p:spTree>
    <p:extLst>
      <p:ext uri="{BB962C8B-B14F-4D97-AF65-F5344CB8AC3E}">
        <p14:creationId xmlns:p14="http://schemas.microsoft.com/office/powerpoint/2010/main" val="4051157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Расчет школьной медицины (предложение) и ФКУ</a:t>
            </a:r>
            <a:endParaRPr lang="ru-RU" sz="32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800" smtClean="0">
                <a:solidFill>
                  <a:srgbClr val="002060"/>
                </a:solidFill>
                <a:latin typeface="Arial Narrow" panose="020B0606020202030204" pitchFamily="34" charset="0"/>
              </a:rPr>
              <a:pPr/>
              <a:t>18</a:t>
            </a:fld>
            <a:endParaRPr lang="ru-RU" sz="280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183" y="865270"/>
            <a:ext cx="11820744" cy="234890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600" b="1" dirty="0">
                <a:solidFill>
                  <a:srgbClr val="002060"/>
                </a:solidFill>
                <a:latin typeface="Arial Narrow" panose="020B0606020202030204" pitchFamily="34" charset="0"/>
              </a:rPr>
              <a:t>Прогнозный объем затрат на оплату затрат на оплату услуг медицинского пункта организации образования по оказанию медицинской помощи обучающимся организаций среднего образования, не относящихся к интернатным организациям, закрепленным за субъектом ПМСП </a:t>
            </a:r>
          </a:p>
          <a:p>
            <a:pPr marL="0" indent="0">
              <a:spcBef>
                <a:spcPts val="0"/>
              </a:spcBef>
              <a:buNone/>
            </a:pPr>
            <a:endParaRPr lang="ru-RU" sz="22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Определяется следующей формулой: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2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V</a:t>
            </a:r>
            <a:r>
              <a:rPr lang="ru-RU" sz="2200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школьн.ПМСП</a:t>
            </a:r>
            <a:r>
              <a:rPr lang="ru-RU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 = </a:t>
            </a:r>
            <a:r>
              <a:rPr lang="ru-RU" sz="22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КПН</a:t>
            </a:r>
            <a:r>
              <a:rPr lang="ru-RU" sz="2200" b="1" baseline="-25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баз.ПМСП</a:t>
            </a:r>
            <a:r>
              <a:rPr lang="ru-RU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 х 0,179 х Ч</a:t>
            </a:r>
            <a:r>
              <a:rPr lang="ru-RU" sz="2200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ПМСП(5-18 лет) </a:t>
            </a:r>
            <a:r>
              <a:rPr lang="ru-RU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 х </a:t>
            </a:r>
            <a:r>
              <a:rPr lang="en-US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m</a:t>
            </a:r>
            <a:r>
              <a:rPr lang="ru-RU" sz="2200" b="1" dirty="0">
                <a:solidFill>
                  <a:srgbClr val="002060"/>
                </a:solidFill>
                <a:latin typeface="Arial Narrow" panose="020B0606020202030204" pitchFamily="34" charset="0"/>
              </a:rPr>
              <a:t>, </a:t>
            </a:r>
            <a:r>
              <a:rPr lang="ru-RU" sz="2200" dirty="0">
                <a:solidFill>
                  <a:srgbClr val="002060"/>
                </a:solidFill>
                <a:latin typeface="Arial Narrow" panose="020B0606020202030204" pitchFamily="34" charset="0"/>
              </a:rPr>
              <a:t>где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2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solidFill>
                  <a:srgbClr val="002060"/>
                </a:solidFill>
                <a:latin typeface="Arial Narrow" panose="020B0606020202030204" pitchFamily="34" charset="0"/>
              </a:rPr>
              <a:t>1) Ч</a:t>
            </a:r>
            <a:r>
              <a:rPr lang="ru-RU" sz="2200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ПМСП(5-18 лет) </a:t>
            </a:r>
            <a:r>
              <a:rPr lang="ru-RU" sz="2200" dirty="0">
                <a:solidFill>
                  <a:srgbClr val="002060"/>
                </a:solidFill>
                <a:latin typeface="Arial Narrow" panose="020B0606020202030204" pitchFamily="34" charset="0"/>
              </a:rPr>
              <a:t>- численность прогнозного населения от 5 до 18 лет к субъекту ПМСП, зарегистрированная в ИС «РПН»;</a:t>
            </a:r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2200" dirty="0">
                <a:solidFill>
                  <a:srgbClr val="002060"/>
                </a:solidFill>
                <a:latin typeface="Arial Narrow" panose="020B0606020202030204" pitchFamily="34" charset="0"/>
              </a:rPr>
              <a:t>2) m – количество месяцев в финансовом году, в течение которых будет осуществляться финансирование АПП.</a:t>
            </a:r>
          </a:p>
          <a:p>
            <a:pPr marL="0" indent="0" fontAlgn="base">
              <a:spcBef>
                <a:spcPts val="0"/>
              </a:spcBef>
              <a:buNone/>
            </a:pPr>
            <a:endParaRPr lang="ru-RU" sz="18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endParaRPr lang="en-US" sz="18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183" y="3214171"/>
            <a:ext cx="11445116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Прогнозный объем затрат на обеспечение специальными продуктами питания с низким содержанием </a:t>
            </a:r>
            <a:r>
              <a:rPr lang="ru-RU" sz="24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фенилаланина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 для субъектов ПМСП, обслуживающих прикрепленное население с заболеванием </a:t>
            </a:r>
            <a:r>
              <a:rPr lang="ru-RU" sz="2400" b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фенилкетонурия</a:t>
            </a:r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Определяется путем суммирования объемов затрат на каждого больного в год по следующей формуле:</a:t>
            </a:r>
          </a:p>
          <a:p>
            <a:pPr algn="ctr"/>
            <a:endParaRPr lang="ru-RU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V</a:t>
            </a:r>
            <a:r>
              <a:rPr lang="kk-KZ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ФКУ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 = 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S</a:t>
            </a:r>
            <a:r>
              <a:rPr lang="en-US" sz="1100" b="1" dirty="0">
                <a:solidFill>
                  <a:srgbClr val="002060"/>
                </a:solidFill>
                <a:latin typeface="Arial Narrow" panose="020B0606020202030204" pitchFamily="34" charset="0"/>
              </a:rPr>
              <a:t>1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+S</a:t>
            </a:r>
            <a:r>
              <a:rPr lang="en-US" sz="1100" b="1" dirty="0">
                <a:solidFill>
                  <a:srgbClr val="002060"/>
                </a:solidFill>
                <a:latin typeface="Arial Narrow" panose="020B0606020202030204" pitchFamily="34" charset="0"/>
              </a:rPr>
              <a:t>2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+S</a:t>
            </a:r>
            <a:r>
              <a:rPr lang="en-US" sz="1100" b="1" dirty="0">
                <a:solidFill>
                  <a:srgbClr val="002060"/>
                </a:solidFill>
                <a:latin typeface="Arial Narrow" panose="020B0606020202030204" pitchFamily="34" charset="0"/>
              </a:rPr>
              <a:t>3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+……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Прогнозный объемов затрат на каждого больного в год определяется путем суммирования затрат на каждый вид продукта в год по следующей формуле:</a:t>
            </a:r>
            <a:endParaRPr lang="en-US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S =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(К</a:t>
            </a:r>
            <a:r>
              <a:rPr lang="en-US" sz="1100" b="1" dirty="0">
                <a:solidFill>
                  <a:srgbClr val="002060"/>
                </a:solidFill>
                <a:latin typeface="Arial Narrow" panose="020B0606020202030204" pitchFamily="34" charset="0"/>
              </a:rPr>
              <a:t>1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 х С</a:t>
            </a:r>
            <a:r>
              <a:rPr lang="en-US" sz="1100" b="1" dirty="0">
                <a:solidFill>
                  <a:srgbClr val="002060"/>
                </a:solidFill>
                <a:latin typeface="Arial Narrow" panose="020B0606020202030204" pitchFamily="34" charset="0"/>
              </a:rPr>
              <a:t>1</a:t>
            </a:r>
            <a:r>
              <a:rPr lang="ru-RU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) +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(К</a:t>
            </a:r>
            <a:r>
              <a:rPr lang="en-US" sz="1100" b="1" dirty="0">
                <a:solidFill>
                  <a:srgbClr val="002060"/>
                </a:solidFill>
                <a:latin typeface="Arial Narrow" panose="020B0606020202030204" pitchFamily="34" charset="0"/>
              </a:rPr>
              <a:t>2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 х С</a:t>
            </a:r>
            <a:r>
              <a:rPr lang="en-US" sz="1100" b="1" dirty="0">
                <a:solidFill>
                  <a:srgbClr val="002060"/>
                </a:solidFill>
                <a:latin typeface="Arial Narrow" panose="020B0606020202030204" pitchFamily="34" charset="0"/>
              </a:rPr>
              <a:t>2</a:t>
            </a:r>
            <a:r>
              <a:rPr lang="ru-RU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) +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(К</a:t>
            </a:r>
            <a:r>
              <a:rPr lang="en-US" sz="1100" b="1" dirty="0">
                <a:solidFill>
                  <a:srgbClr val="002060"/>
                </a:solidFill>
                <a:latin typeface="Arial Narrow" panose="020B0606020202030204" pitchFamily="34" charset="0"/>
              </a:rPr>
              <a:t>3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 х С</a:t>
            </a:r>
            <a:r>
              <a:rPr lang="en-US" sz="1100" b="1" dirty="0">
                <a:solidFill>
                  <a:srgbClr val="002060"/>
                </a:solidFill>
                <a:latin typeface="Arial Narrow" panose="020B0606020202030204" pitchFamily="34" charset="0"/>
              </a:rPr>
              <a:t>3</a:t>
            </a:r>
            <a:r>
              <a:rPr lang="ru-RU" b="1" baseline="-25000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</a:rPr>
              <a:t>) +…..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</a:rPr>
              <a:t>где</a:t>
            </a:r>
          </a:p>
          <a:p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К – количество продукта на одного больного </a:t>
            </a:r>
            <a:r>
              <a:rPr lang="ru-RU" sz="2000" dirty="0" err="1">
                <a:solidFill>
                  <a:srgbClr val="002060"/>
                </a:solidFill>
                <a:latin typeface="Arial Narrow" panose="020B0606020202030204" pitchFamily="34" charset="0"/>
              </a:rPr>
              <a:t>фенилкетонурией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 в год;</a:t>
            </a:r>
          </a:p>
          <a:p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С – стоимость продукта</a:t>
            </a:r>
          </a:p>
          <a:p>
            <a:endParaRPr lang="ru-RU" sz="12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789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ПРОФИЛАКТИЧЕСКИЕ ОСМОТРЫ (СКРИНИНГИ)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36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09388436-9BE5-4B2A-9C19-CC69EDC10E46}"/>
              </a:ext>
            </a:extLst>
          </p:cNvPr>
          <p:cNvSpPr/>
          <p:nvPr/>
        </p:nvSpPr>
        <p:spPr>
          <a:xfrm>
            <a:off x="10459092" y="-504"/>
            <a:ext cx="1732908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all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Фонд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all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социального 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all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медицинского 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all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страхования</a:t>
            </a: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245227" y="0"/>
            <a:ext cx="9954371" cy="6183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ПРАВОВАЯ ОСНОВА ПРОЦЕССА ПЛАНИРОВАНИЯ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528000" y="6372955"/>
            <a:ext cx="2664000" cy="252000"/>
          </a:xfrm>
        </p:spPr>
        <p:txBody>
          <a:bodyPr/>
          <a:lstStyle/>
          <a:p>
            <a:pPr>
              <a:defRPr/>
            </a:pPr>
            <a:r>
              <a:rPr lang="ru-RU" dirty="0">
                <a:ln w="0">
                  <a:solidFill>
                    <a:srgbClr val="0E385E"/>
                  </a:solidFill>
                  <a:prstDash val="solid"/>
                </a:ln>
              </a:rPr>
              <a:t>2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183111" y="699054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Закон от 16 ноября 2015 года № 405-V </a:t>
            </a:r>
          </a:p>
        </p:txBody>
      </p:sp>
      <p:sp>
        <p:nvSpPr>
          <p:cNvPr id="7" name="Полилиния 6"/>
          <p:cNvSpPr/>
          <p:nvPr/>
        </p:nvSpPr>
        <p:spPr>
          <a:xfrm>
            <a:off x="873457" y="972374"/>
            <a:ext cx="10794634" cy="534481"/>
          </a:xfrm>
          <a:custGeom>
            <a:avLst/>
            <a:gdLst>
              <a:gd name="connsiteX0" fmla="*/ 0 w 10794634"/>
              <a:gd name="connsiteY0" fmla="*/ 89082 h 534481"/>
              <a:gd name="connsiteX1" fmla="*/ 89082 w 10794634"/>
              <a:gd name="connsiteY1" fmla="*/ 0 h 534481"/>
              <a:gd name="connsiteX2" fmla="*/ 10705552 w 10794634"/>
              <a:gd name="connsiteY2" fmla="*/ 0 h 534481"/>
              <a:gd name="connsiteX3" fmla="*/ 10794634 w 10794634"/>
              <a:gd name="connsiteY3" fmla="*/ 89082 h 534481"/>
              <a:gd name="connsiteX4" fmla="*/ 10794634 w 10794634"/>
              <a:gd name="connsiteY4" fmla="*/ 445399 h 534481"/>
              <a:gd name="connsiteX5" fmla="*/ 10705552 w 10794634"/>
              <a:gd name="connsiteY5" fmla="*/ 534481 h 534481"/>
              <a:gd name="connsiteX6" fmla="*/ 89082 w 10794634"/>
              <a:gd name="connsiteY6" fmla="*/ 534481 h 534481"/>
              <a:gd name="connsiteX7" fmla="*/ 0 w 10794634"/>
              <a:gd name="connsiteY7" fmla="*/ 445399 h 534481"/>
              <a:gd name="connsiteX8" fmla="*/ 0 w 10794634"/>
              <a:gd name="connsiteY8" fmla="*/ 89082 h 534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94634" h="534481">
                <a:moveTo>
                  <a:pt x="0" y="89082"/>
                </a:moveTo>
                <a:cubicBezTo>
                  <a:pt x="0" y="39883"/>
                  <a:pt x="39883" y="0"/>
                  <a:pt x="89082" y="0"/>
                </a:cubicBezTo>
                <a:lnTo>
                  <a:pt x="10705552" y="0"/>
                </a:lnTo>
                <a:cubicBezTo>
                  <a:pt x="10754751" y="0"/>
                  <a:pt x="10794634" y="39883"/>
                  <a:pt x="10794634" y="89082"/>
                </a:cubicBezTo>
                <a:lnTo>
                  <a:pt x="10794634" y="445399"/>
                </a:lnTo>
                <a:cubicBezTo>
                  <a:pt x="10794634" y="494598"/>
                  <a:pt x="10754751" y="534481"/>
                  <a:pt x="10705552" y="534481"/>
                </a:cubicBezTo>
                <a:lnTo>
                  <a:pt x="89082" y="534481"/>
                </a:lnTo>
                <a:cubicBezTo>
                  <a:pt x="39883" y="534481"/>
                  <a:pt x="0" y="494598"/>
                  <a:pt x="0" y="445399"/>
                </a:cubicBezTo>
                <a:lnTo>
                  <a:pt x="0" y="89082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02291" tIns="102291" rIns="102291" bIns="102291" numCol="1" spcCol="1270" anchor="ctr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>
                <a:solidFill>
                  <a:schemeClr val="tx1"/>
                </a:solidFill>
                <a:latin typeface="Arial Narrow" panose="020B0606020202030204" pitchFamily="34" charset="0"/>
              </a:rPr>
              <a:t>Закон РК от 16 ноября 2015 года № 405-V </a:t>
            </a:r>
            <a:r>
              <a:rPr lang="ru-RU" sz="2000" b="1" kern="1200" dirty="0">
                <a:solidFill>
                  <a:schemeClr val="tx1"/>
                </a:solidFill>
                <a:latin typeface="Arial Narrow" panose="020B0606020202030204" pitchFamily="34" charset="0"/>
              </a:rPr>
              <a:t>Об обязательном социальном медицинском страховании</a:t>
            </a:r>
          </a:p>
        </p:txBody>
      </p:sp>
      <p:sp>
        <p:nvSpPr>
          <p:cNvPr id="8" name="Полилиния 7"/>
          <p:cNvSpPr/>
          <p:nvPr/>
        </p:nvSpPr>
        <p:spPr>
          <a:xfrm>
            <a:off x="286593" y="1656899"/>
            <a:ext cx="11381498" cy="1113597"/>
          </a:xfrm>
          <a:custGeom>
            <a:avLst/>
            <a:gdLst>
              <a:gd name="connsiteX0" fmla="*/ 0 w 10794634"/>
              <a:gd name="connsiteY0" fmla="*/ 0 h 978075"/>
              <a:gd name="connsiteX1" fmla="*/ 10794634 w 10794634"/>
              <a:gd name="connsiteY1" fmla="*/ 0 h 978075"/>
              <a:gd name="connsiteX2" fmla="*/ 10794634 w 10794634"/>
              <a:gd name="connsiteY2" fmla="*/ 978075 h 978075"/>
              <a:gd name="connsiteX3" fmla="*/ 0 w 10794634"/>
              <a:gd name="connsiteY3" fmla="*/ 978075 h 978075"/>
              <a:gd name="connsiteX4" fmla="*/ 0 w 10794634"/>
              <a:gd name="connsiteY4" fmla="*/ 0 h 978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4634" h="978075">
                <a:moveTo>
                  <a:pt x="0" y="0"/>
                </a:moveTo>
                <a:lnTo>
                  <a:pt x="10794634" y="0"/>
                </a:lnTo>
                <a:lnTo>
                  <a:pt x="10794634" y="978075"/>
                </a:lnTo>
                <a:lnTo>
                  <a:pt x="0" y="9780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730" tIns="20320" rIns="113792" bIns="20320" numCol="1" spcCol="1270" anchor="t" anchorCtr="0">
            <a:noAutofit/>
          </a:bodyPr>
          <a:lstStyle/>
          <a:p>
            <a:pPr marL="0" lvl="1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ru-RU" sz="1600" b="1" kern="1200" dirty="0">
                <a:latin typeface="Arial Narrow" panose="020B0606020202030204" pitchFamily="34" charset="0"/>
              </a:rPr>
              <a:t>Статья 12. Компетенция местных исполнительных органов областей, городов республиканского значения и столицы</a:t>
            </a:r>
            <a:endParaRPr lang="ru-RU" sz="1600" kern="1200" dirty="0">
              <a:latin typeface="Arial Narrow" panose="020B0606020202030204" pitchFamily="34" charset="0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ru-RU" sz="1600" kern="1200" dirty="0">
                <a:latin typeface="Arial Narrow" panose="020B0606020202030204" pitchFamily="34" charset="0"/>
              </a:rPr>
              <a:t>МИО областей, городов республиканского значения и столицы обеспечивают планирование МП в системе ОСМ</a:t>
            </a:r>
          </a:p>
          <a:p>
            <a:pPr marL="0" lvl="1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ru-RU" sz="1600" b="1" i="0" kern="1200" dirty="0">
                <a:latin typeface="Arial Narrow" panose="020B0606020202030204" pitchFamily="34" charset="0"/>
              </a:rPr>
              <a:t>Статья 20. Права и обязанности фонда</a:t>
            </a:r>
            <a:endParaRPr lang="ru-RU" sz="1600" kern="1200" dirty="0">
              <a:latin typeface="Arial Narrow" panose="020B0606020202030204" pitchFamily="34" charset="0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ru-RU" sz="1600" b="0" i="0" kern="1200" dirty="0">
                <a:latin typeface="Arial Narrow" panose="020B0606020202030204" pitchFamily="34" charset="0"/>
              </a:rPr>
              <a:t>2. Фонд обязан: 7) планировать затраты на медицинскую помощь в системе ОСМС</a:t>
            </a:r>
            <a:endParaRPr lang="ru-RU" sz="1600" kern="1200" dirty="0">
              <a:latin typeface="Arial Narrow" panose="020B0606020202030204" pitchFamily="34" charset="0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873457" y="2813303"/>
            <a:ext cx="10794634" cy="825169"/>
          </a:xfrm>
          <a:custGeom>
            <a:avLst/>
            <a:gdLst>
              <a:gd name="connsiteX0" fmla="*/ 0 w 10794634"/>
              <a:gd name="connsiteY0" fmla="*/ 137531 h 825169"/>
              <a:gd name="connsiteX1" fmla="*/ 137531 w 10794634"/>
              <a:gd name="connsiteY1" fmla="*/ 0 h 825169"/>
              <a:gd name="connsiteX2" fmla="*/ 10657103 w 10794634"/>
              <a:gd name="connsiteY2" fmla="*/ 0 h 825169"/>
              <a:gd name="connsiteX3" fmla="*/ 10794634 w 10794634"/>
              <a:gd name="connsiteY3" fmla="*/ 137531 h 825169"/>
              <a:gd name="connsiteX4" fmla="*/ 10794634 w 10794634"/>
              <a:gd name="connsiteY4" fmla="*/ 687638 h 825169"/>
              <a:gd name="connsiteX5" fmla="*/ 10657103 w 10794634"/>
              <a:gd name="connsiteY5" fmla="*/ 825169 h 825169"/>
              <a:gd name="connsiteX6" fmla="*/ 137531 w 10794634"/>
              <a:gd name="connsiteY6" fmla="*/ 825169 h 825169"/>
              <a:gd name="connsiteX7" fmla="*/ 0 w 10794634"/>
              <a:gd name="connsiteY7" fmla="*/ 687638 h 825169"/>
              <a:gd name="connsiteX8" fmla="*/ 0 w 10794634"/>
              <a:gd name="connsiteY8" fmla="*/ 137531 h 82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94634" h="825169">
                <a:moveTo>
                  <a:pt x="0" y="137531"/>
                </a:moveTo>
                <a:cubicBezTo>
                  <a:pt x="0" y="61575"/>
                  <a:pt x="61575" y="0"/>
                  <a:pt x="137531" y="0"/>
                </a:cubicBezTo>
                <a:lnTo>
                  <a:pt x="10657103" y="0"/>
                </a:lnTo>
                <a:cubicBezTo>
                  <a:pt x="10733059" y="0"/>
                  <a:pt x="10794634" y="61575"/>
                  <a:pt x="10794634" y="137531"/>
                </a:cubicBezTo>
                <a:lnTo>
                  <a:pt x="10794634" y="687638"/>
                </a:lnTo>
                <a:cubicBezTo>
                  <a:pt x="10794634" y="763594"/>
                  <a:pt x="10733059" y="825169"/>
                  <a:pt x="10657103" y="825169"/>
                </a:cubicBezTo>
                <a:lnTo>
                  <a:pt x="137531" y="825169"/>
                </a:lnTo>
                <a:cubicBezTo>
                  <a:pt x="61575" y="825169"/>
                  <a:pt x="0" y="763594"/>
                  <a:pt x="0" y="687638"/>
                </a:cubicBezTo>
                <a:lnTo>
                  <a:pt x="0" y="137531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16481" tIns="116481" rIns="116481" bIns="116481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Постановление Правительства Республики Казахстан от 15 декабря 2009 года № 2136 «Об утверждении перечня гарантированного объема бесплатной медицинской помощи» </a:t>
            </a:r>
            <a:r>
              <a:rPr lang="ru-RU" dirty="0">
                <a:solidFill>
                  <a:schemeClr val="tx1"/>
                </a:solidFill>
                <a:latin typeface="Arial Narrow" panose="020B0606020202030204" pitchFamily="34" charset="0"/>
              </a:rPr>
              <a:t>(вводится в действие с 1 января 2020г.)</a:t>
            </a:r>
            <a:endParaRPr lang="ru-RU" sz="2000" kern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873457" y="3610271"/>
            <a:ext cx="10794634" cy="447120"/>
          </a:xfrm>
          <a:custGeom>
            <a:avLst/>
            <a:gdLst>
              <a:gd name="connsiteX0" fmla="*/ 0 w 10794634"/>
              <a:gd name="connsiteY0" fmla="*/ 0 h 447120"/>
              <a:gd name="connsiteX1" fmla="*/ 10794634 w 10794634"/>
              <a:gd name="connsiteY1" fmla="*/ 0 h 447120"/>
              <a:gd name="connsiteX2" fmla="*/ 10794634 w 10794634"/>
              <a:gd name="connsiteY2" fmla="*/ 447120 h 447120"/>
              <a:gd name="connsiteX3" fmla="*/ 0 w 10794634"/>
              <a:gd name="connsiteY3" fmla="*/ 447120 h 447120"/>
              <a:gd name="connsiteX4" fmla="*/ 0 w 10794634"/>
              <a:gd name="connsiteY4" fmla="*/ 0 h 447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4634" h="447120">
                <a:moveTo>
                  <a:pt x="0" y="0"/>
                </a:moveTo>
                <a:lnTo>
                  <a:pt x="10794634" y="0"/>
                </a:lnTo>
                <a:lnTo>
                  <a:pt x="10794634" y="447120"/>
                </a:lnTo>
                <a:lnTo>
                  <a:pt x="0" y="44712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730" tIns="22860" rIns="128016" bIns="22860" numCol="1" spcCol="1270" anchor="t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ru-RU" sz="1800" kern="1200" dirty="0">
              <a:latin typeface="Arial Narrow" panose="020B0606020202030204" pitchFamily="34" charset="0"/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873457" y="3744681"/>
            <a:ext cx="10794634" cy="788640"/>
          </a:xfrm>
          <a:custGeom>
            <a:avLst/>
            <a:gdLst>
              <a:gd name="connsiteX0" fmla="*/ 0 w 10794634"/>
              <a:gd name="connsiteY0" fmla="*/ 137531 h 825169"/>
              <a:gd name="connsiteX1" fmla="*/ 137531 w 10794634"/>
              <a:gd name="connsiteY1" fmla="*/ 0 h 825169"/>
              <a:gd name="connsiteX2" fmla="*/ 10657103 w 10794634"/>
              <a:gd name="connsiteY2" fmla="*/ 0 h 825169"/>
              <a:gd name="connsiteX3" fmla="*/ 10794634 w 10794634"/>
              <a:gd name="connsiteY3" fmla="*/ 137531 h 825169"/>
              <a:gd name="connsiteX4" fmla="*/ 10794634 w 10794634"/>
              <a:gd name="connsiteY4" fmla="*/ 687638 h 825169"/>
              <a:gd name="connsiteX5" fmla="*/ 10657103 w 10794634"/>
              <a:gd name="connsiteY5" fmla="*/ 825169 h 825169"/>
              <a:gd name="connsiteX6" fmla="*/ 137531 w 10794634"/>
              <a:gd name="connsiteY6" fmla="*/ 825169 h 825169"/>
              <a:gd name="connsiteX7" fmla="*/ 0 w 10794634"/>
              <a:gd name="connsiteY7" fmla="*/ 687638 h 825169"/>
              <a:gd name="connsiteX8" fmla="*/ 0 w 10794634"/>
              <a:gd name="connsiteY8" fmla="*/ 137531 h 82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94634" h="825169">
                <a:moveTo>
                  <a:pt x="0" y="137531"/>
                </a:moveTo>
                <a:cubicBezTo>
                  <a:pt x="0" y="61575"/>
                  <a:pt x="61575" y="0"/>
                  <a:pt x="137531" y="0"/>
                </a:cubicBezTo>
                <a:lnTo>
                  <a:pt x="10657103" y="0"/>
                </a:lnTo>
                <a:cubicBezTo>
                  <a:pt x="10733059" y="0"/>
                  <a:pt x="10794634" y="61575"/>
                  <a:pt x="10794634" y="137531"/>
                </a:cubicBezTo>
                <a:lnTo>
                  <a:pt x="10794634" y="687638"/>
                </a:lnTo>
                <a:cubicBezTo>
                  <a:pt x="10794634" y="763594"/>
                  <a:pt x="10733059" y="825169"/>
                  <a:pt x="10657103" y="825169"/>
                </a:cubicBezTo>
                <a:lnTo>
                  <a:pt x="137531" y="825169"/>
                </a:lnTo>
                <a:cubicBezTo>
                  <a:pt x="61575" y="825169"/>
                  <a:pt x="0" y="763594"/>
                  <a:pt x="0" y="687638"/>
                </a:cubicBezTo>
                <a:lnTo>
                  <a:pt x="0" y="137531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20291" tIns="120291" rIns="120291" bIns="120291" numCol="1" spcCol="1270" anchor="ctr" anchorCtr="0">
            <a:noAutofit/>
          </a:bodyPr>
          <a:lstStyle/>
          <a:p>
            <a:pPr lvl="0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Постановление Правительства Республики Казахстан от 20 июня 2019 года № 421 «Об </a:t>
            </a:r>
            <a:r>
              <a:rPr lang="ru-RU" sz="2100" dirty="0">
                <a:solidFill>
                  <a:schemeClr val="tx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утверждении перечня медицинской помощи в системе обязательного социального медицинского страхования» </a:t>
            </a:r>
            <a:r>
              <a:rPr lang="ru-RU" dirty="0">
                <a:solidFill>
                  <a:schemeClr val="tx1"/>
                </a:solidFill>
                <a:latin typeface="Arial Narrow" panose="020B0606020202030204" pitchFamily="34" charset="0"/>
              </a:rPr>
              <a:t>(вводится в действие с 1 января 2020г.)</a:t>
            </a:r>
            <a:endParaRPr lang="ru-RU" sz="2100" dirty="0">
              <a:solidFill>
                <a:schemeClr val="tx1"/>
              </a:solidFill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873457" y="4625245"/>
            <a:ext cx="10794634" cy="644203"/>
          </a:xfrm>
          <a:custGeom>
            <a:avLst/>
            <a:gdLst>
              <a:gd name="connsiteX0" fmla="*/ 0 w 10794634"/>
              <a:gd name="connsiteY0" fmla="*/ 107369 h 644203"/>
              <a:gd name="connsiteX1" fmla="*/ 107369 w 10794634"/>
              <a:gd name="connsiteY1" fmla="*/ 0 h 644203"/>
              <a:gd name="connsiteX2" fmla="*/ 10687265 w 10794634"/>
              <a:gd name="connsiteY2" fmla="*/ 0 h 644203"/>
              <a:gd name="connsiteX3" fmla="*/ 10794634 w 10794634"/>
              <a:gd name="connsiteY3" fmla="*/ 107369 h 644203"/>
              <a:gd name="connsiteX4" fmla="*/ 10794634 w 10794634"/>
              <a:gd name="connsiteY4" fmla="*/ 536834 h 644203"/>
              <a:gd name="connsiteX5" fmla="*/ 10687265 w 10794634"/>
              <a:gd name="connsiteY5" fmla="*/ 644203 h 644203"/>
              <a:gd name="connsiteX6" fmla="*/ 107369 w 10794634"/>
              <a:gd name="connsiteY6" fmla="*/ 644203 h 644203"/>
              <a:gd name="connsiteX7" fmla="*/ 0 w 10794634"/>
              <a:gd name="connsiteY7" fmla="*/ 536834 h 644203"/>
              <a:gd name="connsiteX8" fmla="*/ 0 w 10794634"/>
              <a:gd name="connsiteY8" fmla="*/ 107369 h 644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94634" h="644203">
                <a:moveTo>
                  <a:pt x="0" y="107369"/>
                </a:moveTo>
                <a:cubicBezTo>
                  <a:pt x="0" y="48071"/>
                  <a:pt x="48071" y="0"/>
                  <a:pt x="107369" y="0"/>
                </a:cubicBezTo>
                <a:lnTo>
                  <a:pt x="10687265" y="0"/>
                </a:lnTo>
                <a:cubicBezTo>
                  <a:pt x="10746563" y="0"/>
                  <a:pt x="10794634" y="48071"/>
                  <a:pt x="10794634" y="107369"/>
                </a:cubicBezTo>
                <a:lnTo>
                  <a:pt x="10794634" y="536834"/>
                </a:lnTo>
                <a:cubicBezTo>
                  <a:pt x="10794634" y="596132"/>
                  <a:pt x="10746563" y="644203"/>
                  <a:pt x="10687265" y="644203"/>
                </a:cubicBezTo>
                <a:lnTo>
                  <a:pt x="107369" y="644203"/>
                </a:lnTo>
                <a:cubicBezTo>
                  <a:pt x="48071" y="644203"/>
                  <a:pt x="0" y="596132"/>
                  <a:pt x="0" y="536834"/>
                </a:cubicBezTo>
                <a:lnTo>
                  <a:pt x="0" y="107369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07647" tIns="107647" rIns="107647" bIns="107647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Приказ Министра здравоохранения Республики Казахстан от 7 августа 2017 года № 591 </a:t>
            </a:r>
            <a:r>
              <a:rPr lang="ru-RU" dirty="0">
                <a:solidFill>
                  <a:schemeClr val="tx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«Об утверждении Правил закупа услуг у субъектов здравоохранения в рамках гарантированного объема бесплатной медицинской помощи и в системе обязательного социального медицинского страхования»</a:t>
            </a:r>
            <a:endParaRPr lang="ru-RU" sz="2000" i="1" kern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Полилиния 16"/>
          <p:cNvSpPr/>
          <p:nvPr/>
        </p:nvSpPr>
        <p:spPr>
          <a:xfrm>
            <a:off x="873457" y="6086899"/>
            <a:ext cx="10794634" cy="558259"/>
          </a:xfrm>
          <a:custGeom>
            <a:avLst/>
            <a:gdLst>
              <a:gd name="connsiteX0" fmla="*/ 0 w 10794634"/>
              <a:gd name="connsiteY0" fmla="*/ 93045 h 558259"/>
              <a:gd name="connsiteX1" fmla="*/ 93045 w 10794634"/>
              <a:gd name="connsiteY1" fmla="*/ 0 h 558259"/>
              <a:gd name="connsiteX2" fmla="*/ 10701589 w 10794634"/>
              <a:gd name="connsiteY2" fmla="*/ 0 h 558259"/>
              <a:gd name="connsiteX3" fmla="*/ 10794634 w 10794634"/>
              <a:gd name="connsiteY3" fmla="*/ 93045 h 558259"/>
              <a:gd name="connsiteX4" fmla="*/ 10794634 w 10794634"/>
              <a:gd name="connsiteY4" fmla="*/ 465214 h 558259"/>
              <a:gd name="connsiteX5" fmla="*/ 10701589 w 10794634"/>
              <a:gd name="connsiteY5" fmla="*/ 558259 h 558259"/>
              <a:gd name="connsiteX6" fmla="*/ 93045 w 10794634"/>
              <a:gd name="connsiteY6" fmla="*/ 558259 h 558259"/>
              <a:gd name="connsiteX7" fmla="*/ 0 w 10794634"/>
              <a:gd name="connsiteY7" fmla="*/ 465214 h 558259"/>
              <a:gd name="connsiteX8" fmla="*/ 0 w 10794634"/>
              <a:gd name="connsiteY8" fmla="*/ 93045 h 558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94634" h="558259">
                <a:moveTo>
                  <a:pt x="0" y="93045"/>
                </a:moveTo>
                <a:cubicBezTo>
                  <a:pt x="0" y="41658"/>
                  <a:pt x="41658" y="0"/>
                  <a:pt x="93045" y="0"/>
                </a:cubicBezTo>
                <a:lnTo>
                  <a:pt x="10701589" y="0"/>
                </a:lnTo>
                <a:cubicBezTo>
                  <a:pt x="10752976" y="0"/>
                  <a:pt x="10794634" y="41658"/>
                  <a:pt x="10794634" y="93045"/>
                </a:cubicBezTo>
                <a:lnTo>
                  <a:pt x="10794634" y="465214"/>
                </a:lnTo>
                <a:cubicBezTo>
                  <a:pt x="10794634" y="516601"/>
                  <a:pt x="10752976" y="558259"/>
                  <a:pt x="10701589" y="558259"/>
                </a:cubicBezTo>
                <a:lnTo>
                  <a:pt x="93045" y="558259"/>
                </a:lnTo>
                <a:cubicBezTo>
                  <a:pt x="41658" y="558259"/>
                  <a:pt x="0" y="516601"/>
                  <a:pt x="0" y="465214"/>
                </a:cubicBezTo>
                <a:lnTo>
                  <a:pt x="0" y="93045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03452" tIns="103452" rIns="103452" bIns="103452" numCol="1" spcCol="1270" anchor="ctr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>
                <a:solidFill>
                  <a:schemeClr val="tx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НПА в сфере здравоохранения</a:t>
            </a:r>
            <a:endParaRPr lang="ru-RU" sz="2000" kern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45227" y="968990"/>
            <a:ext cx="464455" cy="55955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1.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5226" y="2834182"/>
            <a:ext cx="464457" cy="78474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2.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45225" y="3748574"/>
            <a:ext cx="464457" cy="78474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3.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45227" y="6086899"/>
            <a:ext cx="464457" cy="58913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6.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47499" y="4656132"/>
            <a:ext cx="464457" cy="58913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4.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33851" y="5379475"/>
            <a:ext cx="464457" cy="58913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5.</a:t>
            </a:r>
          </a:p>
        </p:txBody>
      </p:sp>
      <p:sp>
        <p:nvSpPr>
          <p:cNvPr id="21" name="Полилиния 20"/>
          <p:cNvSpPr/>
          <p:nvPr/>
        </p:nvSpPr>
        <p:spPr>
          <a:xfrm>
            <a:off x="889377" y="5379475"/>
            <a:ext cx="10794634" cy="599203"/>
          </a:xfrm>
          <a:custGeom>
            <a:avLst/>
            <a:gdLst>
              <a:gd name="connsiteX0" fmla="*/ 0 w 10794634"/>
              <a:gd name="connsiteY0" fmla="*/ 93045 h 558259"/>
              <a:gd name="connsiteX1" fmla="*/ 93045 w 10794634"/>
              <a:gd name="connsiteY1" fmla="*/ 0 h 558259"/>
              <a:gd name="connsiteX2" fmla="*/ 10701589 w 10794634"/>
              <a:gd name="connsiteY2" fmla="*/ 0 h 558259"/>
              <a:gd name="connsiteX3" fmla="*/ 10794634 w 10794634"/>
              <a:gd name="connsiteY3" fmla="*/ 93045 h 558259"/>
              <a:gd name="connsiteX4" fmla="*/ 10794634 w 10794634"/>
              <a:gd name="connsiteY4" fmla="*/ 465214 h 558259"/>
              <a:gd name="connsiteX5" fmla="*/ 10701589 w 10794634"/>
              <a:gd name="connsiteY5" fmla="*/ 558259 h 558259"/>
              <a:gd name="connsiteX6" fmla="*/ 93045 w 10794634"/>
              <a:gd name="connsiteY6" fmla="*/ 558259 h 558259"/>
              <a:gd name="connsiteX7" fmla="*/ 0 w 10794634"/>
              <a:gd name="connsiteY7" fmla="*/ 465214 h 558259"/>
              <a:gd name="connsiteX8" fmla="*/ 0 w 10794634"/>
              <a:gd name="connsiteY8" fmla="*/ 93045 h 558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94634" h="558259">
                <a:moveTo>
                  <a:pt x="0" y="93045"/>
                </a:moveTo>
                <a:cubicBezTo>
                  <a:pt x="0" y="41658"/>
                  <a:pt x="41658" y="0"/>
                  <a:pt x="93045" y="0"/>
                </a:cubicBezTo>
                <a:lnTo>
                  <a:pt x="10701589" y="0"/>
                </a:lnTo>
                <a:cubicBezTo>
                  <a:pt x="10752976" y="0"/>
                  <a:pt x="10794634" y="41658"/>
                  <a:pt x="10794634" y="93045"/>
                </a:cubicBezTo>
                <a:lnTo>
                  <a:pt x="10794634" y="465214"/>
                </a:lnTo>
                <a:cubicBezTo>
                  <a:pt x="10794634" y="516601"/>
                  <a:pt x="10752976" y="558259"/>
                  <a:pt x="10701589" y="558259"/>
                </a:cubicBezTo>
                <a:lnTo>
                  <a:pt x="93045" y="558259"/>
                </a:lnTo>
                <a:cubicBezTo>
                  <a:pt x="41658" y="558259"/>
                  <a:pt x="0" y="516601"/>
                  <a:pt x="0" y="465214"/>
                </a:cubicBezTo>
                <a:lnTo>
                  <a:pt x="0" y="93045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03452" tIns="103452" rIns="103452" bIns="103452" numCol="1" spcCol="1270" anchor="ctr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>
                <a:solidFill>
                  <a:schemeClr val="tx1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Методические рекомендации по планированию объемов медицинской помощи в рамках ГОБМП и в системе ОСМС (в проекте)</a:t>
            </a:r>
            <a:endParaRPr lang="ru-RU" sz="2000" kern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40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8">
            <a:extLst>
              <a:ext uri="{FF2B5EF4-FFF2-40B4-BE49-F238E27FC236}">
                <a16:creationId xmlns:a16="http://schemas.microsoft.com/office/drawing/2014/main" xmlns="" id="{E4EB692B-2ABA-4558-8155-61E4210E9EA3}"/>
              </a:ext>
            </a:extLst>
          </p:cNvPr>
          <p:cNvSpPr/>
          <p:nvPr/>
        </p:nvSpPr>
        <p:spPr>
          <a:xfrm>
            <a:off x="0" y="1317086"/>
            <a:ext cx="679091" cy="6526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8">
            <a:extLst>
              <a:ext uri="{FF2B5EF4-FFF2-40B4-BE49-F238E27FC236}">
                <a16:creationId xmlns:a16="http://schemas.microsoft.com/office/drawing/2014/main" xmlns="" id="{93A83708-415F-4DC1-A4C4-8AF68E57F17A}"/>
              </a:ext>
            </a:extLst>
          </p:cNvPr>
          <p:cNvSpPr/>
          <p:nvPr/>
        </p:nvSpPr>
        <p:spPr>
          <a:xfrm>
            <a:off x="5759" y="3175967"/>
            <a:ext cx="679091" cy="6526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006" y="20856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cs typeface="Arial" panose="020B0604020202020204" pitchFamily="34" charset="0"/>
              </a:rPr>
              <a:t>Нормативно-правовое регулирование в сфере проведения профилактических осмотров</a:t>
            </a:r>
            <a:endParaRPr lang="ru-RU" sz="28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4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20</a:t>
            </a:fld>
            <a:endParaRPr lang="ru-RU" sz="24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33" name="Прямоугольник 8">
            <a:extLst>
              <a:ext uri="{FF2B5EF4-FFF2-40B4-BE49-F238E27FC236}">
                <a16:creationId xmlns:a16="http://schemas.microsoft.com/office/drawing/2014/main" xmlns="" id="{23A66687-F9C2-B248-B695-00DD82080C26}"/>
              </a:ext>
            </a:extLst>
          </p:cNvPr>
          <p:cNvSpPr/>
          <p:nvPr/>
        </p:nvSpPr>
        <p:spPr>
          <a:xfrm>
            <a:off x="5760" y="4515199"/>
            <a:ext cx="679091" cy="6526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A4EB61C4-AE8F-BC4D-980B-E24114ECDB25}"/>
              </a:ext>
            </a:extLst>
          </p:cNvPr>
          <p:cNvGrpSpPr/>
          <p:nvPr/>
        </p:nvGrpSpPr>
        <p:grpSpPr>
          <a:xfrm>
            <a:off x="68104" y="1371906"/>
            <a:ext cx="12123896" cy="4489846"/>
            <a:chOff x="57382" y="850435"/>
            <a:chExt cx="12123896" cy="4489846"/>
          </a:xfrm>
        </p:grpSpPr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xmlns="" id="{32196FD7-86A6-485D-8BBF-C402B458CCFB}"/>
                </a:ext>
              </a:extLst>
            </p:cNvPr>
            <p:cNvSpPr/>
            <p:nvPr/>
          </p:nvSpPr>
          <p:spPr>
            <a:xfrm>
              <a:off x="1479250" y="1454972"/>
              <a:ext cx="1018672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2400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«Об утверждении Правил проведения профилактических медицинских осмотров целевых групп населения» (проект на согласовании)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F754DB95-C900-4E52-9FF5-0ADB7A8851A5}"/>
                </a:ext>
              </a:extLst>
            </p:cNvPr>
            <p:cNvSpPr txBox="1"/>
            <p:nvPr/>
          </p:nvSpPr>
          <p:spPr>
            <a:xfrm>
              <a:off x="674128" y="935275"/>
              <a:ext cx="11507149" cy="38472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19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Приказ </a:t>
              </a:r>
              <a:r>
                <a:rPr lang="ru-RU" sz="19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и.о</a:t>
              </a:r>
              <a:r>
                <a:rPr lang="ru-RU" sz="19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Министра здравоохранения Республики Казахстан от 10 ноября 2009 года № 685</a:t>
              </a:r>
            </a:p>
          </p:txBody>
        </p:sp>
        <p:pic>
          <p:nvPicPr>
            <p:cNvPr id="11" name="Рисунок 10" descr="Документ">
              <a:extLst>
                <a:ext uri="{FF2B5EF4-FFF2-40B4-BE49-F238E27FC236}">
                  <a16:creationId xmlns:a16="http://schemas.microsoft.com/office/drawing/2014/main" xmlns="" id="{AB3F4B46-961F-4D93-B567-52B375FDC4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57382" y="850435"/>
              <a:ext cx="554400" cy="554400"/>
            </a:xfrm>
            <a:prstGeom prst="rect">
              <a:avLst/>
            </a:prstGeom>
          </p:spPr>
        </p:pic>
        <p:sp>
          <p:nvSpPr>
            <p:cNvPr id="17" name="Прямоугольник 6">
              <a:extLst>
                <a:ext uri="{FF2B5EF4-FFF2-40B4-BE49-F238E27FC236}">
                  <a16:creationId xmlns:a16="http://schemas.microsoft.com/office/drawing/2014/main" xmlns="" id="{092CE737-733A-C34C-B08D-BC3B63E1C063}"/>
                </a:ext>
              </a:extLst>
            </p:cNvPr>
            <p:cNvSpPr/>
            <p:nvPr/>
          </p:nvSpPr>
          <p:spPr>
            <a:xfrm>
              <a:off x="1479250" y="3218479"/>
              <a:ext cx="10186723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2400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«Об утверждении Комплексного плана по борьбе с онкологическими заболеваниями в Республике Казахстан на 2018 – 2022 годы»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346F4C24-EEC4-5846-BB82-05235D487AA4}"/>
                </a:ext>
              </a:extLst>
            </p:cNvPr>
            <p:cNvSpPr txBox="1"/>
            <p:nvPr/>
          </p:nvSpPr>
          <p:spPr>
            <a:xfrm>
              <a:off x="674128" y="2738432"/>
              <a:ext cx="11507149" cy="40011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Постановление Правительства Республики Казахстан от 29 июня 2018 года № 395</a:t>
              </a:r>
            </a:p>
          </p:txBody>
        </p:sp>
        <p:pic>
          <p:nvPicPr>
            <p:cNvPr id="26" name="Рисунок 10" descr="Документ">
              <a:extLst>
                <a:ext uri="{FF2B5EF4-FFF2-40B4-BE49-F238E27FC236}">
                  <a16:creationId xmlns:a16="http://schemas.microsoft.com/office/drawing/2014/main" xmlns="" id="{20C848E0-3B73-AB48-A38B-EB16867AD8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57384" y="2703144"/>
              <a:ext cx="554400" cy="554400"/>
            </a:xfrm>
            <a:prstGeom prst="rect">
              <a:avLst/>
            </a:prstGeom>
          </p:spPr>
        </p:pic>
        <p:sp>
          <p:nvSpPr>
            <p:cNvPr id="30" name="Прямоугольник 6">
              <a:extLst>
                <a:ext uri="{FF2B5EF4-FFF2-40B4-BE49-F238E27FC236}">
                  <a16:creationId xmlns:a16="http://schemas.microsoft.com/office/drawing/2014/main" xmlns="" id="{25DDE9BC-E874-104E-8A4C-162710EDC15B}"/>
                </a:ext>
              </a:extLst>
            </p:cNvPr>
            <p:cNvSpPr/>
            <p:nvPr/>
          </p:nvSpPr>
          <p:spPr>
            <a:xfrm>
              <a:off x="1479250" y="4878616"/>
              <a:ext cx="1018672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2400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«Об утверждении Правил организации скрининга»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BEC70396-078F-D945-BB06-A7213AE7B1E6}"/>
                </a:ext>
              </a:extLst>
            </p:cNvPr>
            <p:cNvSpPr txBox="1"/>
            <p:nvPr/>
          </p:nvSpPr>
          <p:spPr>
            <a:xfrm>
              <a:off x="674129" y="4105225"/>
              <a:ext cx="11507149" cy="40011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ru-RU" sz="2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Приказ Министра здравоохранения Республики Казахстан от 9 сентября 2010 года № 704</a:t>
              </a:r>
            </a:p>
          </p:txBody>
        </p:sp>
        <p:pic>
          <p:nvPicPr>
            <p:cNvPr id="32" name="Рисунок 10" descr="Документ">
              <a:extLst>
                <a:ext uri="{FF2B5EF4-FFF2-40B4-BE49-F238E27FC236}">
                  <a16:creationId xmlns:a16="http://schemas.microsoft.com/office/drawing/2014/main" xmlns="" id="{0E3F869D-290F-184E-9723-7B1C7A5102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57384" y="4028080"/>
              <a:ext cx="554400" cy="55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54620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Целевые группы лиц, подлежащих скринингу</a:t>
            </a:r>
            <a:b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в рамках ГОБМП</a:t>
            </a:r>
            <a:endParaRPr lang="ru-RU" sz="32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400" smtClean="0"/>
              <a:pPr/>
              <a:t>21</a:t>
            </a:fld>
            <a:endParaRPr lang="ru-RU" sz="240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5C20F311-7CA1-4AD8-9781-9B81CBD6F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455904"/>
              </p:ext>
            </p:extLst>
          </p:nvPr>
        </p:nvGraphicFramePr>
        <p:xfrm>
          <a:off x="302004" y="1182848"/>
          <a:ext cx="11551642" cy="47918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170">
                  <a:extLst>
                    <a:ext uri="{9D8B030D-6E8A-4147-A177-3AD203B41FA5}">
                      <a16:colId xmlns:a16="http://schemas.microsoft.com/office/drawing/2014/main" xmlns="" val="1016065736"/>
                    </a:ext>
                  </a:extLst>
                </a:gridCol>
                <a:gridCol w="5358352">
                  <a:extLst>
                    <a:ext uri="{9D8B030D-6E8A-4147-A177-3AD203B41FA5}">
                      <a16:colId xmlns:a16="http://schemas.microsoft.com/office/drawing/2014/main" xmlns="" val="1035426235"/>
                    </a:ext>
                  </a:extLst>
                </a:gridCol>
                <a:gridCol w="5866120">
                  <a:extLst>
                    <a:ext uri="{9D8B030D-6E8A-4147-A177-3AD203B41FA5}">
                      <a16:colId xmlns:a16="http://schemas.microsoft.com/office/drawing/2014/main" xmlns="" val="4259331303"/>
                    </a:ext>
                  </a:extLst>
                </a:gridCol>
              </a:tblGrid>
              <a:tr h="83889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Целевая группа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600" b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 скринингового осмотра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2764282"/>
                  </a:ext>
                </a:extLst>
              </a:tr>
              <a:tr h="55473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</a:t>
                      </a:r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выявление злокачественных новообразований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endParaRPr lang="ru-RU" sz="1800" b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535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Женщины в возрасте 30-70 лет, не состоящие на </a:t>
                      </a: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диспансерном</a:t>
                      </a: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учете по поводу рака шейки матки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Профилактические медицинские (скрининговые) осмотры на раннее выявление рака шейки матки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9377343"/>
                  </a:ext>
                </a:extLst>
              </a:tr>
              <a:tr h="127141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Женщины в возрасте 40-70 лет, не состоящие на диспансерном учете по поводу рака молочной железы.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endParaRPr lang="ru-RU" sz="180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fontAlgn="base" latinLnBrk="0" hangingPunct="1"/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Профилактические медицинские (скрининговые) осмотры на раннее выявление рака молочной железы</a:t>
                      </a:r>
                      <a:b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9233131"/>
                  </a:ext>
                </a:extLst>
              </a:tr>
              <a:tr h="127141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Мужчины и женщины в возрасте 50-70 лет, не состоящие на диспансерном учете по поводу полипоза, рака толстой кишки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endParaRPr lang="ru-RU" sz="180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fontAlgn="base" latinLnBrk="0" hangingPunct="1"/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Профилактические медицинские (скрининговые) осмотры на раннее выявление </a:t>
                      </a:r>
                      <a:r>
                        <a:rPr lang="ru-RU" sz="1800" kern="1200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колоректального</a:t>
                      </a:r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рака</a:t>
                      </a:r>
                      <a:endParaRPr lang="ru-RU" sz="1800" b="0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4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373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Целевые группы лиц, подлежащих профилактическим медицинским осмотрам в системе ОСМС </a:t>
            </a:r>
            <a:r>
              <a:rPr lang="ru-RU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(проект)</a:t>
            </a:r>
            <a:endParaRPr lang="ru-RU" sz="28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400" smtClean="0"/>
              <a:pPr/>
              <a:t>22</a:t>
            </a:fld>
            <a:endParaRPr lang="ru-RU" sz="240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5C20F311-7CA1-4AD8-9781-9B81CBD6F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03390"/>
              </p:ext>
            </p:extLst>
          </p:nvPr>
        </p:nvGraphicFramePr>
        <p:xfrm>
          <a:off x="170675" y="948478"/>
          <a:ext cx="11868101" cy="59016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723">
                  <a:extLst>
                    <a:ext uri="{9D8B030D-6E8A-4147-A177-3AD203B41FA5}">
                      <a16:colId xmlns:a16="http://schemas.microsoft.com/office/drawing/2014/main" xmlns="" val="1016065736"/>
                    </a:ext>
                  </a:extLst>
                </a:gridCol>
                <a:gridCol w="5495493">
                  <a:extLst>
                    <a:ext uri="{9D8B030D-6E8A-4147-A177-3AD203B41FA5}">
                      <a16:colId xmlns:a16="http://schemas.microsoft.com/office/drawing/2014/main" xmlns="" val="1035426235"/>
                    </a:ext>
                  </a:extLst>
                </a:gridCol>
                <a:gridCol w="6067885">
                  <a:extLst>
                    <a:ext uri="{9D8B030D-6E8A-4147-A177-3AD203B41FA5}">
                      <a16:colId xmlns:a16="http://schemas.microsoft.com/office/drawing/2014/main" xmlns="" val="4259331303"/>
                    </a:ext>
                  </a:extLst>
                </a:gridCol>
              </a:tblGrid>
              <a:tr h="6631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Целевая группа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Виды профилактического медицинского осмотра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2764282"/>
                  </a:ext>
                </a:extLst>
              </a:tr>
              <a:tr h="41886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0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Детское население 14, 17 лет</a:t>
                      </a:r>
                      <a:endParaRPr lang="ru-RU" sz="2000" b="0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endParaRPr lang="ru-RU" sz="1800" b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90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Дети в возрасте 14, 17лет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Профилактические медицинские осмотры детского населения </a:t>
                      </a:r>
                      <a:endParaRPr lang="ru-RU" sz="1600" b="0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9377343"/>
                  </a:ext>
                </a:extLst>
              </a:tr>
              <a:tr h="383954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Взрослое население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800" b="1" kern="12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01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Мужчины и женщины в возрасте 18 - 40 лет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Профилактические медицинские осмотры на раннее выявление заболеваний полости рта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201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Мужчины и женщины в возрасте 18 - 40 лет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Профилактические медицинские осмотры на раннее выявление заболеваний щитовидной железы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2072602"/>
                  </a:ext>
                </a:extLst>
              </a:tr>
              <a:tr h="5201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Мужчины и женщины с 18 - 40 лет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Профилактические медицинские (скрининговые) осмотры на раннее выявление заболеваний репродуктивной системы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70294348"/>
                  </a:ext>
                </a:extLst>
              </a:tr>
              <a:tr h="5201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Мужчины и женщины в возрасте 18 - 40 лет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Профилактические медицинские осмотры на раннее выявление мочекаменной болезни, почечной недостаточности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9468001"/>
                  </a:ext>
                </a:extLst>
              </a:tr>
              <a:tr h="5201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Мужчины и женщины в возрасте 18 - 65 лет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Профилактические медицинские осмотры на раннее выявление глаукомы, ретинопатии, катаракты, миопии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5367916"/>
                  </a:ext>
                </a:extLst>
              </a:tr>
              <a:tr h="52015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Мужчины и женщины в возрасте 40 - 70 лет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Профилактические медицинские осмотры на раннее выявление сахарного диабета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9307438"/>
                  </a:ext>
                </a:extLst>
              </a:tr>
              <a:tr h="96565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Мужчины и женщины в возрасте 30 - 50 лет, а также декретированные контингент населения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ase" latinLnBrk="0" hangingPunct="1"/>
                      <a:r>
                        <a:rPr lang="ru-RU" sz="1600" b="0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Профилактические медицинские осмотры на ранее выявление патологий гепатобилиарной системы, гепатитов В и С и поджелудочной железы </a:t>
                      </a:r>
                    </a:p>
                  </a:txBody>
                  <a:tcPr marL="12775" marR="12775" marT="7665" marB="766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61818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0183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Планирование объемов затрат на профилактические осмотры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 Narrow" panose="020B0606020202030204" pitchFamily="34" charset="0"/>
              </a:rPr>
              <a:pPr/>
              <a:t>23</a:t>
            </a:fld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8" name="Полилиния 7"/>
          <p:cNvSpPr/>
          <p:nvPr/>
        </p:nvSpPr>
        <p:spPr>
          <a:xfrm>
            <a:off x="313037" y="948477"/>
            <a:ext cx="11381485" cy="5903372"/>
          </a:xfrm>
          <a:custGeom>
            <a:avLst/>
            <a:gdLst>
              <a:gd name="connsiteX0" fmla="*/ 495984 w 2975846"/>
              <a:gd name="connsiteY0" fmla="*/ 0 h 8957710"/>
              <a:gd name="connsiteX1" fmla="*/ 2479862 w 2975846"/>
              <a:gd name="connsiteY1" fmla="*/ 0 h 8957710"/>
              <a:gd name="connsiteX2" fmla="*/ 2975846 w 2975846"/>
              <a:gd name="connsiteY2" fmla="*/ 495984 h 8957710"/>
              <a:gd name="connsiteX3" fmla="*/ 2975846 w 2975846"/>
              <a:gd name="connsiteY3" fmla="*/ 8957710 h 8957710"/>
              <a:gd name="connsiteX4" fmla="*/ 2975846 w 2975846"/>
              <a:gd name="connsiteY4" fmla="*/ 8957710 h 8957710"/>
              <a:gd name="connsiteX5" fmla="*/ 0 w 2975846"/>
              <a:gd name="connsiteY5" fmla="*/ 8957710 h 8957710"/>
              <a:gd name="connsiteX6" fmla="*/ 0 w 2975846"/>
              <a:gd name="connsiteY6" fmla="*/ 8957710 h 8957710"/>
              <a:gd name="connsiteX7" fmla="*/ 0 w 2975846"/>
              <a:gd name="connsiteY7" fmla="*/ 495984 h 8957710"/>
              <a:gd name="connsiteX8" fmla="*/ 495984 w 2975846"/>
              <a:gd name="connsiteY8" fmla="*/ 0 h 8957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75846" h="8957710">
                <a:moveTo>
                  <a:pt x="2975846" y="1492981"/>
                </a:moveTo>
                <a:lnTo>
                  <a:pt x="2975846" y="7464729"/>
                </a:lnTo>
                <a:cubicBezTo>
                  <a:pt x="2975846" y="8289279"/>
                  <a:pt x="2902075" y="8957710"/>
                  <a:pt x="2811075" y="8957710"/>
                </a:cubicBezTo>
                <a:lnTo>
                  <a:pt x="0" y="8957710"/>
                </a:lnTo>
                <a:lnTo>
                  <a:pt x="0" y="8957710"/>
                </a:lnTo>
                <a:lnTo>
                  <a:pt x="0" y="0"/>
                </a:lnTo>
                <a:lnTo>
                  <a:pt x="0" y="0"/>
                </a:lnTo>
                <a:lnTo>
                  <a:pt x="2811075" y="0"/>
                </a:lnTo>
                <a:cubicBezTo>
                  <a:pt x="2902075" y="0"/>
                  <a:pt x="2975846" y="668431"/>
                  <a:pt x="2975846" y="1492981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2457" tIns="153523" rIns="153523" bIns="153525" numCol="1" spcCol="1270" anchor="ctr" anchorCtr="0">
            <a:noAutofit/>
          </a:bodyPr>
          <a:lstStyle/>
          <a:p>
            <a:pPr marL="0" lvl="1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Прогнозный объем затрат на профилактические (</a:t>
            </a:r>
            <a:r>
              <a:rPr lang="ru-RU" dirty="0" err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скрининговые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) осмотры определяется суммированием затрат на каждый этап скрининга:</a:t>
            </a:r>
          </a:p>
          <a:p>
            <a:pPr marL="0" lvl="1" algn="ctr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3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 = S</a:t>
            </a:r>
            <a:r>
              <a:rPr lang="en-US" sz="20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  <a:r>
              <a:rPr lang="en-US" sz="3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+ S</a:t>
            </a:r>
            <a:r>
              <a:rPr lang="en-US" sz="24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</a:t>
            </a:r>
            <a:r>
              <a:rPr lang="en-US" sz="3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+ S</a:t>
            </a:r>
            <a:r>
              <a:rPr lang="en-US" sz="20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  <a:endParaRPr lang="ru-RU" sz="2000" b="0" kern="1200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114300" lvl="1" indent="-114300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sz="20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</a:t>
            </a:r>
            <a:r>
              <a:rPr lang="en-US" sz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S</a:t>
            </a:r>
            <a:r>
              <a:rPr lang="en-US" sz="14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</a:t>
            </a:r>
            <a:r>
              <a:rPr lang="en-US" sz="20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S</a:t>
            </a:r>
            <a:r>
              <a:rPr lang="en-US" sz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3</a:t>
            </a:r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– объем средств по каждому этапу скрининга</a:t>
            </a:r>
            <a:endParaRPr lang="ru-RU" sz="1200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lvl="1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Прогнозный объем затрат на один этап скрининга определяется умножением прогнозного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количества услуг 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тариф 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поправочные коэффициенты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 утвержденные уполномоченным органом</a:t>
            </a:r>
          </a:p>
          <a:p>
            <a:pPr marL="114300" lvl="1" indent="-114300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endParaRPr lang="ru-RU" sz="1100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lvl="1" algn="ctr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28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 = V * T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* </a:t>
            </a:r>
            <a:r>
              <a:rPr lang="en-US" sz="28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K</a:t>
            </a:r>
          </a:p>
          <a:p>
            <a:pPr marL="0" lvl="1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 = 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количество услуг на целевую группу</a:t>
            </a:r>
          </a:p>
          <a:p>
            <a:pPr marL="0" lvl="1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Т – тариф, утвержденный уполномоченным органом на соответствующую услугу</a:t>
            </a:r>
          </a:p>
          <a:p>
            <a:pPr marL="0" lvl="1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 – поправочные коэффициенты</a:t>
            </a:r>
            <a:endParaRPr lang="ru-RU" sz="1050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lvl="1" algn="l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ru-RU" sz="1600" b="1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Планирование численности целевых групп</a:t>
            </a: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населения на оказание профилактических (скринингового) осмотров, производится на основе</a:t>
            </a:r>
            <a:r>
              <a:rPr lang="ru-RU" sz="16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:</a:t>
            </a:r>
            <a:endParaRPr lang="en-US" sz="1600" b="0" kern="1200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lvl="1" algn="l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sz="16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1)</a:t>
            </a: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численности и половозрастного состава населения, прикрепленного к субъекту ПМСП </a:t>
            </a: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из базы </a:t>
            </a:r>
            <a:r>
              <a:rPr lang="ru-RU" sz="1600" b="1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ИС «РПН»</a:t>
            </a:r>
            <a:endParaRPr lang="en-US" sz="1600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571500" lvl="2" indent="-114300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Рак шейки матки – не менее 90% женского населения в возрасте 30-70 лет </a:t>
            </a:r>
            <a:r>
              <a:rPr lang="ru-RU" sz="1600" b="1" i="1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не состоящие на диспансерном учете </a:t>
            </a: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 поводу рака шейки матки. Периодичность проведения 1 раз в 4 года;</a:t>
            </a:r>
            <a:endParaRPr lang="ru-RU" sz="1600" b="0" kern="12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571500" lvl="2" indent="-114300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Рак молочной железы – не менее 60% женского населения в возрасте 40-70 лет, </a:t>
            </a:r>
            <a:r>
              <a:rPr lang="ru-RU" sz="1600" b="1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не состоящие на диспансерном учете </a:t>
            </a: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 поводу рака молочной железы. Периодичность проведения 1 раз в 2 года;</a:t>
            </a:r>
          </a:p>
          <a:p>
            <a:pPr marL="571500" lvl="2" indent="-114300" defTabSz="5778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sz="1600" b="0" kern="1200" dirty="0" err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Колоректальный</a:t>
            </a: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рак – не менее 70% населения мужчин и женщин в возрасте 50-70 лет, </a:t>
            </a:r>
            <a:r>
              <a:rPr lang="ru-RU" sz="1600" b="1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не состоящие на диспансерном учете </a:t>
            </a: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 поводу </a:t>
            </a:r>
            <a:r>
              <a:rPr lang="ru-RU" sz="1600" b="0" kern="1200" dirty="0" err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полипоза</a:t>
            </a:r>
            <a:r>
              <a:rPr lang="ru-RU" sz="16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 рака толстой кишки. Периодичность проведения 1 раз в 2 года</a:t>
            </a:r>
          </a:p>
        </p:txBody>
      </p:sp>
    </p:spTree>
    <p:extLst>
      <p:ext uri="{BB962C8B-B14F-4D97-AF65-F5344CB8AC3E}">
        <p14:creationId xmlns:p14="http://schemas.microsoft.com/office/powerpoint/2010/main" val="13688511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КОНСУЛЬТАТИВНО-ДИАГНОСТИЧЕСКАЯ ПОМОЩЬ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99382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450" y="12467"/>
            <a:ext cx="9482987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Нормативно-правовое регулирование в сфере оказания консультативно-диагностической помощи</a:t>
            </a:r>
            <a:endParaRPr lang="ru-RU" sz="32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25</a:t>
            </a:fld>
            <a:endParaRPr 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32196FD7-86A6-485D-8BBF-C402B458CCFB}"/>
              </a:ext>
            </a:extLst>
          </p:cNvPr>
          <p:cNvSpPr/>
          <p:nvPr/>
        </p:nvSpPr>
        <p:spPr>
          <a:xfrm>
            <a:off x="1479249" y="1864594"/>
            <a:ext cx="101867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solidFill>
                  <a:srgbClr val="002060"/>
                </a:solidFill>
                <a:cs typeface="Arial" panose="020B0604020202020204" pitchFamily="34" charset="0"/>
              </a:rPr>
              <a:t>«Об утверждении Правил оказания консультативно- диагностической помощи»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D45E82C-D60C-4A82-B65D-DC3DEAE9CF2F}"/>
              </a:ext>
            </a:extLst>
          </p:cNvPr>
          <p:cNvSpPr/>
          <p:nvPr/>
        </p:nvSpPr>
        <p:spPr>
          <a:xfrm>
            <a:off x="244420" y="1054399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754DB95-C900-4E52-9FF5-0ADB7A8851A5}"/>
              </a:ext>
            </a:extLst>
          </p:cNvPr>
          <p:cNvSpPr txBox="1"/>
          <p:nvPr/>
        </p:nvSpPr>
        <p:spPr>
          <a:xfrm>
            <a:off x="946927" y="1032367"/>
            <a:ext cx="11088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Приказ исполняющего обязанности Министра здравоохранения и социального развития Республики Казахстан от 28 июля 2015 года № 626</a:t>
            </a:r>
          </a:p>
        </p:txBody>
      </p:sp>
      <p:pic>
        <p:nvPicPr>
          <p:cNvPr id="11" name="Рисунок 10" descr="Документ">
            <a:extLst>
              <a:ext uri="{FF2B5EF4-FFF2-40B4-BE49-F238E27FC236}">
                <a16:creationId xmlns:a16="http://schemas.microsoft.com/office/drawing/2014/main" xmlns="" id="{AB3F4B46-961F-4D93-B567-52B375FDC4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44420" y="1052824"/>
            <a:ext cx="554400" cy="55440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7F6DDD90-E61E-446F-A6C2-8BDC99900777}"/>
              </a:ext>
            </a:extLst>
          </p:cNvPr>
          <p:cNvSpPr/>
          <p:nvPr/>
        </p:nvSpPr>
        <p:spPr>
          <a:xfrm>
            <a:off x="284959" y="2737532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BADAF34-F043-4E63-AE4E-745B4B9F2238}"/>
              </a:ext>
            </a:extLst>
          </p:cNvPr>
          <p:cNvSpPr txBox="1"/>
          <p:nvPr/>
        </p:nvSpPr>
        <p:spPr>
          <a:xfrm>
            <a:off x="946927" y="2835409"/>
            <a:ext cx="11088000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cs typeface="Arial" panose="020B0604020202020204" pitchFamily="34" charset="0"/>
              </a:rPr>
              <a:t>Источник информации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46B121CC-EEB6-4187-BD42-C6C92F2A2224}"/>
              </a:ext>
            </a:extLst>
          </p:cNvPr>
          <p:cNvSpPr/>
          <p:nvPr/>
        </p:nvSpPr>
        <p:spPr>
          <a:xfrm>
            <a:off x="1418864" y="3609431"/>
            <a:ext cx="101867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solidFill>
                  <a:srgbClr val="002060"/>
                </a:solidFill>
                <a:cs typeface="Arial" panose="020B0604020202020204" pitchFamily="34" charset="0"/>
              </a:rPr>
              <a:t>ИС «АИС ПОЛИКЛИНИКА», ИС «РПН», ИС «РДБ»</a:t>
            </a:r>
          </a:p>
        </p:txBody>
      </p:sp>
      <p:pic>
        <p:nvPicPr>
          <p:cNvPr id="23" name="Рисунок 22" descr="Облачные вычисления">
            <a:extLst>
              <a:ext uri="{FF2B5EF4-FFF2-40B4-BE49-F238E27FC236}">
                <a16:creationId xmlns:a16="http://schemas.microsoft.com/office/drawing/2014/main" xmlns="" id="{29DEF333-F8B5-4550-B378-74D8027055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84959" y="2706263"/>
            <a:ext cx="554400" cy="554400"/>
          </a:xfrm>
          <a:prstGeom prst="rect">
            <a:avLst/>
          </a:prstGeom>
        </p:spPr>
      </p:pic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C0407A2E-6E6E-4E3A-AC3E-68DA7D082B6B}"/>
              </a:ext>
            </a:extLst>
          </p:cNvPr>
          <p:cNvSpPr/>
          <p:nvPr/>
        </p:nvSpPr>
        <p:spPr>
          <a:xfrm>
            <a:off x="220369" y="4336265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94955D28-AFC6-4BE1-9ED8-769BF1BBAF57}"/>
              </a:ext>
            </a:extLst>
          </p:cNvPr>
          <p:cNvSpPr txBox="1"/>
          <p:nvPr/>
        </p:nvSpPr>
        <p:spPr>
          <a:xfrm>
            <a:off x="839359" y="4397530"/>
            <a:ext cx="11088000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cs typeface="Arial" panose="020B0604020202020204" pitchFamily="34" charset="0"/>
              </a:rPr>
              <a:t>Метод оплаты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C842578C-3D4D-40F1-A4D2-16A4CE8D7EC0}"/>
              </a:ext>
            </a:extLst>
          </p:cNvPr>
          <p:cNvSpPr/>
          <p:nvPr/>
        </p:nvSpPr>
        <p:spPr>
          <a:xfrm>
            <a:off x="1479250" y="5185629"/>
            <a:ext cx="101867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solidFill>
                  <a:srgbClr val="002060"/>
                </a:solidFill>
                <a:cs typeface="Arial" panose="020B0604020202020204" pitchFamily="34" charset="0"/>
              </a:rPr>
              <a:t>Оплата за консультативно-диагностическую помощь осуществляется по тарифу за оказание одной медицинской услуги</a:t>
            </a:r>
          </a:p>
        </p:txBody>
      </p:sp>
      <p:pic>
        <p:nvPicPr>
          <p:cNvPr id="5" name="Рисунок 4" descr="Монеты">
            <a:extLst>
              <a:ext uri="{FF2B5EF4-FFF2-40B4-BE49-F238E27FC236}">
                <a16:creationId xmlns:a16="http://schemas.microsoft.com/office/drawing/2014/main" xmlns="" id="{BE02C523-9EDB-4718-A2E3-14C5ED2CA3E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220369" y="4336265"/>
            <a:ext cx="554400" cy="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21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илиния 14"/>
          <p:cNvSpPr/>
          <p:nvPr/>
        </p:nvSpPr>
        <p:spPr>
          <a:xfrm>
            <a:off x="1713741" y="4957515"/>
            <a:ext cx="9793077" cy="994610"/>
          </a:xfrm>
          <a:custGeom>
            <a:avLst/>
            <a:gdLst>
              <a:gd name="connsiteX0" fmla="*/ 0 w 8768597"/>
              <a:gd name="connsiteY0" fmla="*/ 0 h 1427224"/>
              <a:gd name="connsiteX1" fmla="*/ 8768597 w 8768597"/>
              <a:gd name="connsiteY1" fmla="*/ 0 h 1427224"/>
              <a:gd name="connsiteX2" fmla="*/ 8768597 w 8768597"/>
              <a:gd name="connsiteY2" fmla="*/ 1427224 h 1427224"/>
              <a:gd name="connsiteX3" fmla="*/ 0 w 8768597"/>
              <a:gd name="connsiteY3" fmla="*/ 1427224 h 1427224"/>
              <a:gd name="connsiteX4" fmla="*/ 0 w 8768597"/>
              <a:gd name="connsiteY4" fmla="*/ 0 h 1427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427224">
                <a:moveTo>
                  <a:pt x="0" y="0"/>
                </a:moveTo>
                <a:lnTo>
                  <a:pt x="8768597" y="0"/>
                </a:lnTo>
                <a:lnTo>
                  <a:pt x="8768597" y="1427224"/>
                </a:lnTo>
                <a:lnTo>
                  <a:pt x="0" y="1427224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/>
              <a:t> Д</a:t>
            </a:r>
            <a:r>
              <a:rPr lang="kk-KZ" sz="2000" dirty="0"/>
              <a:t>иагностические услуги, в том числе лабораторная диагностика, по перечню, утвержденному уполномоченным органом</a:t>
            </a:r>
            <a:endParaRPr lang="ru-RU" sz="20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400" smtClean="0"/>
              <a:pPr/>
              <a:t>26</a:t>
            </a:fld>
            <a:endParaRPr lang="ru-RU" sz="240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5" name="Арка 4"/>
          <p:cNvSpPr/>
          <p:nvPr/>
        </p:nvSpPr>
        <p:spPr>
          <a:xfrm>
            <a:off x="-5114663" y="429044"/>
            <a:ext cx="6732423" cy="6732423"/>
          </a:xfrm>
          <a:prstGeom prst="blockArc">
            <a:avLst>
              <a:gd name="adj1" fmla="val 18900000"/>
              <a:gd name="adj2" fmla="val 2700000"/>
              <a:gd name="adj3" fmla="val 321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Полилиния 6"/>
          <p:cNvSpPr/>
          <p:nvPr/>
        </p:nvSpPr>
        <p:spPr>
          <a:xfrm>
            <a:off x="1910499" y="1642638"/>
            <a:ext cx="9572478" cy="987124"/>
          </a:xfrm>
          <a:custGeom>
            <a:avLst/>
            <a:gdLst>
              <a:gd name="connsiteX0" fmla="*/ 0 w 8768597"/>
              <a:gd name="connsiteY0" fmla="*/ 0 h 1747812"/>
              <a:gd name="connsiteX1" fmla="*/ 8768597 w 8768597"/>
              <a:gd name="connsiteY1" fmla="*/ 0 h 1747812"/>
              <a:gd name="connsiteX2" fmla="*/ 8768597 w 8768597"/>
              <a:gd name="connsiteY2" fmla="*/ 1747812 h 1747812"/>
              <a:gd name="connsiteX3" fmla="*/ 0 w 8768597"/>
              <a:gd name="connsiteY3" fmla="*/ 1747812 h 1747812"/>
              <a:gd name="connsiteX4" fmla="*/ 0 w 8768597"/>
              <a:gd name="connsiteY4" fmla="*/ 0 h 1747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747812">
                <a:moveTo>
                  <a:pt x="0" y="0"/>
                </a:moveTo>
                <a:lnTo>
                  <a:pt x="8768597" y="0"/>
                </a:lnTo>
                <a:lnTo>
                  <a:pt x="8768597" y="1747812"/>
                </a:lnTo>
                <a:lnTo>
                  <a:pt x="0" y="1747812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k-KZ" sz="2000" dirty="0"/>
              <a:t>Прием и консультации профильных специалистов лиц с хроническими заболеваниями, подлежащими динамическому наблюдению</a:t>
            </a:r>
            <a:endParaRPr lang="ru-RU" sz="2000" dirty="0"/>
          </a:p>
        </p:txBody>
      </p:sp>
      <p:sp>
        <p:nvSpPr>
          <p:cNvPr id="9" name="Овал 8"/>
          <p:cNvSpPr/>
          <p:nvPr/>
        </p:nvSpPr>
        <p:spPr>
          <a:xfrm>
            <a:off x="945604" y="1477493"/>
            <a:ext cx="1250302" cy="125030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Полилиния 9"/>
          <p:cNvSpPr/>
          <p:nvPr/>
        </p:nvSpPr>
        <p:spPr>
          <a:xfrm>
            <a:off x="1966430" y="3210129"/>
            <a:ext cx="9540388" cy="1250302"/>
          </a:xfrm>
          <a:custGeom>
            <a:avLst/>
            <a:gdLst>
              <a:gd name="connsiteX0" fmla="*/ 0 w 8405009"/>
              <a:gd name="connsiteY0" fmla="*/ 0 h 1000241"/>
              <a:gd name="connsiteX1" fmla="*/ 8405009 w 8405009"/>
              <a:gd name="connsiteY1" fmla="*/ 0 h 1000241"/>
              <a:gd name="connsiteX2" fmla="*/ 8405009 w 8405009"/>
              <a:gd name="connsiteY2" fmla="*/ 1000241 h 1000241"/>
              <a:gd name="connsiteX3" fmla="*/ 0 w 8405009"/>
              <a:gd name="connsiteY3" fmla="*/ 1000241 h 1000241"/>
              <a:gd name="connsiteX4" fmla="*/ 0 w 8405009"/>
              <a:gd name="connsiteY4" fmla="*/ 0 h 1000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5009" h="1000241">
                <a:moveTo>
                  <a:pt x="0" y="0"/>
                </a:moveTo>
                <a:lnTo>
                  <a:pt x="8405009" y="0"/>
                </a:lnTo>
                <a:lnTo>
                  <a:pt x="8405009" y="1000241"/>
                </a:lnTo>
                <a:lnTo>
                  <a:pt x="0" y="100024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lvl="0"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None/>
            </a:pPr>
            <a:r>
              <a:rPr lang="kk-KZ" sz="2000" dirty="0"/>
              <a:t>Медико-социальная помощь лицам, страдающим социально значимыми заболеваниями, включая их динамическое наблюдение, в том числе прием и консультацию профильных специалистов в порядке, утвержденном уполномоченным органом</a:t>
            </a:r>
            <a:endParaRPr lang="ru-RU" sz="2000" dirty="0"/>
          </a:p>
        </p:txBody>
      </p:sp>
      <p:sp>
        <p:nvSpPr>
          <p:cNvPr id="11" name="Овал 10"/>
          <p:cNvSpPr/>
          <p:nvPr/>
        </p:nvSpPr>
        <p:spPr>
          <a:xfrm>
            <a:off x="794772" y="4930337"/>
            <a:ext cx="1250302" cy="1250302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Овал 13"/>
          <p:cNvSpPr/>
          <p:nvPr/>
        </p:nvSpPr>
        <p:spPr>
          <a:xfrm>
            <a:off x="1260702" y="3126239"/>
            <a:ext cx="1250302" cy="1250302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TextBox 15"/>
          <p:cNvSpPr txBox="1"/>
          <p:nvPr/>
        </p:nvSpPr>
        <p:spPr>
          <a:xfrm>
            <a:off x="157073" y="-180360"/>
            <a:ext cx="97078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ea typeface="+mj-ea"/>
                <a:cs typeface="Times New Roman" panose="02020603050405020304" pitchFamily="18" charset="0"/>
              </a:rPr>
              <a:t>Консультативно-диагностическая помощь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ea typeface="+mj-ea"/>
                <a:cs typeface="Times New Roman" panose="02020603050405020304" pitchFamily="18" charset="0"/>
              </a:rPr>
              <a:t>в рамках ГОБМП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xmlns="" id="{1A52B318-429F-4D37-B7B0-81A30A300B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44" y="1504524"/>
            <a:ext cx="1250302" cy="1191865"/>
          </a:xfrm>
          <a:prstGeom prst="rect">
            <a:avLst/>
          </a:prstGeom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xmlns="" id="{02BA1DFD-D90E-4FA8-B8FD-CF557EC20A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516" y="3126240"/>
            <a:ext cx="1208013" cy="1194090"/>
          </a:xfrm>
          <a:prstGeom prst="rect">
            <a:avLst/>
          </a:prstGeom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xmlns="" id="{B46D8C16-D1BF-4B6C-9159-3EF3E8310F2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50" y="4946316"/>
            <a:ext cx="1210225" cy="119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74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илиния 14"/>
          <p:cNvSpPr/>
          <p:nvPr/>
        </p:nvSpPr>
        <p:spPr>
          <a:xfrm>
            <a:off x="1910499" y="4281028"/>
            <a:ext cx="9572478" cy="994610"/>
          </a:xfrm>
          <a:custGeom>
            <a:avLst/>
            <a:gdLst>
              <a:gd name="connsiteX0" fmla="*/ 0 w 8768597"/>
              <a:gd name="connsiteY0" fmla="*/ 0 h 1427224"/>
              <a:gd name="connsiteX1" fmla="*/ 8768597 w 8768597"/>
              <a:gd name="connsiteY1" fmla="*/ 0 h 1427224"/>
              <a:gd name="connsiteX2" fmla="*/ 8768597 w 8768597"/>
              <a:gd name="connsiteY2" fmla="*/ 1427224 h 1427224"/>
              <a:gd name="connsiteX3" fmla="*/ 0 w 8768597"/>
              <a:gd name="connsiteY3" fmla="*/ 1427224 h 1427224"/>
              <a:gd name="connsiteX4" fmla="*/ 0 w 8768597"/>
              <a:gd name="connsiteY4" fmla="*/ 0 h 1427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427224">
                <a:moveTo>
                  <a:pt x="0" y="0"/>
                </a:moveTo>
                <a:lnTo>
                  <a:pt x="8768597" y="0"/>
                </a:lnTo>
                <a:lnTo>
                  <a:pt x="8768597" y="1427224"/>
                </a:lnTo>
                <a:lnTo>
                  <a:pt x="0" y="1427224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/>
              <a:t>Выполнение профильными специалистами медицинских манипуляций и процедур в порядке, утвержденном уполномоченным органом</a:t>
            </a:r>
            <a:endParaRPr lang="ru-RU" kern="12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6553"/>
            <a:ext cx="2743200" cy="365125"/>
          </a:xfrm>
        </p:spPr>
        <p:txBody>
          <a:bodyPr/>
          <a:lstStyle/>
          <a:p>
            <a:fld id="{8D44B16B-2415-433A-AD2A-53AB704091BE}" type="slidenum">
              <a:rPr lang="ru-RU" sz="2400" smtClean="0">
                <a:latin typeface="Arial Narrow" pitchFamily="34" charset="0"/>
              </a:rPr>
              <a:pPr/>
              <a:t>27</a:t>
            </a:fld>
            <a:endParaRPr lang="ru-RU" sz="2400">
              <a:latin typeface="Arial Narrow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5" name="Арка 4"/>
          <p:cNvSpPr/>
          <p:nvPr/>
        </p:nvSpPr>
        <p:spPr>
          <a:xfrm>
            <a:off x="-4934730" y="886151"/>
            <a:ext cx="6732423" cy="6732423"/>
          </a:xfrm>
          <a:prstGeom prst="blockArc">
            <a:avLst>
              <a:gd name="adj1" fmla="val 18900000"/>
              <a:gd name="adj2" fmla="val 2700000"/>
              <a:gd name="adj3" fmla="val 321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Полилиния 6"/>
          <p:cNvSpPr/>
          <p:nvPr/>
        </p:nvSpPr>
        <p:spPr>
          <a:xfrm>
            <a:off x="1910499" y="1556707"/>
            <a:ext cx="9572478" cy="987124"/>
          </a:xfrm>
          <a:custGeom>
            <a:avLst/>
            <a:gdLst>
              <a:gd name="connsiteX0" fmla="*/ 0 w 8768597"/>
              <a:gd name="connsiteY0" fmla="*/ 0 h 1747812"/>
              <a:gd name="connsiteX1" fmla="*/ 8768597 w 8768597"/>
              <a:gd name="connsiteY1" fmla="*/ 0 h 1747812"/>
              <a:gd name="connsiteX2" fmla="*/ 8768597 w 8768597"/>
              <a:gd name="connsiteY2" fmla="*/ 1747812 h 1747812"/>
              <a:gd name="connsiteX3" fmla="*/ 0 w 8768597"/>
              <a:gd name="connsiteY3" fmla="*/ 1747812 h 1747812"/>
              <a:gd name="connsiteX4" fmla="*/ 0 w 8768597"/>
              <a:gd name="connsiteY4" fmla="*/ 0 h 1747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747812">
                <a:moveTo>
                  <a:pt x="0" y="0"/>
                </a:moveTo>
                <a:lnTo>
                  <a:pt x="8768597" y="0"/>
                </a:lnTo>
                <a:lnTo>
                  <a:pt x="8768597" y="1747812"/>
                </a:lnTo>
                <a:lnTo>
                  <a:pt x="0" y="1747812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/>
              <a:t>Прием и консультации профильными специалистами лиц с заболеваниями, не подлежащими динамическому наблюдению в рамках ГОБМП </a:t>
            </a:r>
          </a:p>
        </p:txBody>
      </p:sp>
      <p:sp>
        <p:nvSpPr>
          <p:cNvPr id="9" name="Овал 8"/>
          <p:cNvSpPr/>
          <p:nvPr/>
        </p:nvSpPr>
        <p:spPr>
          <a:xfrm>
            <a:off x="945604" y="1425118"/>
            <a:ext cx="1250302" cy="125030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Полилиния 9"/>
          <p:cNvSpPr/>
          <p:nvPr/>
        </p:nvSpPr>
        <p:spPr>
          <a:xfrm>
            <a:off x="1966430" y="2898652"/>
            <a:ext cx="9540388" cy="1000241"/>
          </a:xfrm>
          <a:custGeom>
            <a:avLst/>
            <a:gdLst>
              <a:gd name="connsiteX0" fmla="*/ 0 w 8405009"/>
              <a:gd name="connsiteY0" fmla="*/ 0 h 1000241"/>
              <a:gd name="connsiteX1" fmla="*/ 8405009 w 8405009"/>
              <a:gd name="connsiteY1" fmla="*/ 0 h 1000241"/>
              <a:gd name="connsiteX2" fmla="*/ 8405009 w 8405009"/>
              <a:gd name="connsiteY2" fmla="*/ 1000241 h 1000241"/>
              <a:gd name="connsiteX3" fmla="*/ 0 w 8405009"/>
              <a:gd name="connsiteY3" fmla="*/ 1000241 h 1000241"/>
              <a:gd name="connsiteX4" fmla="*/ 0 w 8405009"/>
              <a:gd name="connsiteY4" fmla="*/ 0 h 1000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5009" h="1000241">
                <a:moveTo>
                  <a:pt x="0" y="0"/>
                </a:moveTo>
                <a:lnTo>
                  <a:pt x="8405009" y="0"/>
                </a:lnTo>
                <a:lnTo>
                  <a:pt x="8405009" y="1000241"/>
                </a:lnTo>
                <a:lnTo>
                  <a:pt x="0" y="100024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/>
              <a:t>Диагностические услуги, в том числе лабораторная диагностика, по показаниям, по направлению специалиста в порядке, утвержденном уполномоченным органом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341279" y="4208354"/>
            <a:ext cx="1250302" cy="1250302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Полилиния 11"/>
          <p:cNvSpPr/>
          <p:nvPr/>
        </p:nvSpPr>
        <p:spPr>
          <a:xfrm>
            <a:off x="1894242" y="5768117"/>
            <a:ext cx="9612576" cy="914400"/>
          </a:xfrm>
          <a:custGeom>
            <a:avLst/>
            <a:gdLst>
              <a:gd name="connsiteX0" fmla="*/ 0 w 8768597"/>
              <a:gd name="connsiteY0" fmla="*/ 0 h 1427224"/>
              <a:gd name="connsiteX1" fmla="*/ 8768597 w 8768597"/>
              <a:gd name="connsiteY1" fmla="*/ 0 h 1427224"/>
              <a:gd name="connsiteX2" fmla="*/ 8768597 w 8768597"/>
              <a:gd name="connsiteY2" fmla="*/ 1427224 h 1427224"/>
              <a:gd name="connsiteX3" fmla="*/ 0 w 8768597"/>
              <a:gd name="connsiteY3" fmla="*/ 1427224 h 1427224"/>
              <a:gd name="connsiteX4" fmla="*/ 0 w 8768597"/>
              <a:gd name="connsiteY4" fmla="*/ 0 h 1427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427224">
                <a:moveTo>
                  <a:pt x="0" y="0"/>
                </a:moveTo>
                <a:lnTo>
                  <a:pt x="8768597" y="0"/>
                </a:lnTo>
                <a:lnTo>
                  <a:pt x="8768597" y="1427224"/>
                </a:lnTo>
                <a:lnTo>
                  <a:pt x="0" y="1427224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/>
              <a:t>Оказание экстренной и плановой стоматологической помощи отдельным категориям населения по перечню, утвержденному уполномоченным органом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1075797" y="5607698"/>
            <a:ext cx="1250302" cy="125030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Овал 13"/>
          <p:cNvSpPr/>
          <p:nvPr/>
        </p:nvSpPr>
        <p:spPr>
          <a:xfrm>
            <a:off x="1269091" y="2788638"/>
            <a:ext cx="1250302" cy="1250302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TextBox 15"/>
          <p:cNvSpPr txBox="1"/>
          <p:nvPr/>
        </p:nvSpPr>
        <p:spPr>
          <a:xfrm>
            <a:off x="157073" y="-111845"/>
            <a:ext cx="9590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Times New Roman" panose="02020603050405020304" pitchFamily="18" charset="0"/>
              </a:rPr>
              <a:t>Консультативно-диагностическая помощь в системе ОСМС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073" y="1079493"/>
            <a:ext cx="11581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По направлению специалиста первичной медико-санитарной помощи и профильных специалистов: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2A35861-26EC-6F40-AA23-2481D967227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641" y="1521557"/>
            <a:ext cx="1064228" cy="106422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511E40C2-06FD-1C4A-ABA3-DC15E8FA86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988" y="2887607"/>
            <a:ext cx="1064228" cy="106422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14E6D50F-69CD-A845-B26E-62C490F1FA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316" y="4297231"/>
            <a:ext cx="1064228" cy="106422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6E81C0D-6702-FA41-80BF-1D6C992FD9F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834" y="5700735"/>
            <a:ext cx="1064228" cy="1064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4828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09A4D284-EE70-421F-B5D8-AAF3E86E0241}"/>
              </a:ext>
            </a:extLst>
          </p:cNvPr>
          <p:cNvSpPr/>
          <p:nvPr/>
        </p:nvSpPr>
        <p:spPr>
          <a:xfrm>
            <a:off x="6335009" y="1766541"/>
            <a:ext cx="2785013" cy="444024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0564D3EE-91E5-4813-9C56-05E5E073DFC1}"/>
              </a:ext>
            </a:extLst>
          </p:cNvPr>
          <p:cNvSpPr/>
          <p:nvPr/>
        </p:nvSpPr>
        <p:spPr>
          <a:xfrm>
            <a:off x="3221454" y="1781895"/>
            <a:ext cx="2635538" cy="4424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834F039-E476-46CB-B834-83CEAA180C23}"/>
              </a:ext>
            </a:extLst>
          </p:cNvPr>
          <p:cNvSpPr/>
          <p:nvPr/>
        </p:nvSpPr>
        <p:spPr>
          <a:xfrm>
            <a:off x="232414" y="1781894"/>
            <a:ext cx="2776766" cy="4424883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  <a:highlight>
                <a:srgbClr val="0000FF"/>
              </a:highlight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30001A04-037D-484C-9DB8-40864F4C3ACC}"/>
              </a:ext>
            </a:extLst>
          </p:cNvPr>
          <p:cNvSpPr txBox="1"/>
          <p:nvPr/>
        </p:nvSpPr>
        <p:spPr>
          <a:xfrm>
            <a:off x="275642" y="2970998"/>
            <a:ext cx="2619842" cy="2031325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just"/>
            <a:r>
              <a:rPr lang="ru-RU" sz="1400" dirty="0">
                <a:solidFill>
                  <a:schemeClr val="bg1"/>
                </a:solidFill>
              </a:rPr>
              <a:t>Медико-социальная помощь лицам, </a:t>
            </a:r>
            <a:r>
              <a:rPr lang="ru-RU" sz="1400" b="1" dirty="0">
                <a:solidFill>
                  <a:schemeClr val="bg1"/>
                </a:solidFill>
              </a:rPr>
              <a:t>страдающим социально значимыми заболеваниями</a:t>
            </a:r>
            <a:r>
              <a:rPr lang="ru-RU" sz="1400" dirty="0">
                <a:solidFill>
                  <a:schemeClr val="bg1"/>
                </a:solidFill>
              </a:rPr>
              <a:t>, включая их динамическое наблюдение, в том числе прием и консультацию профильных специалистов в порядке, утвержденном уполномоченным органом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91123BF6-DDE5-413D-AF22-AD6C64E40F90}"/>
              </a:ext>
            </a:extLst>
          </p:cNvPr>
          <p:cNvSpPr txBox="1"/>
          <p:nvPr/>
        </p:nvSpPr>
        <p:spPr>
          <a:xfrm>
            <a:off x="311799" y="1742016"/>
            <a:ext cx="2557730" cy="1169551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just"/>
            <a:r>
              <a:rPr lang="ru-RU" sz="1400" dirty="0">
                <a:solidFill>
                  <a:schemeClr val="bg1"/>
                </a:solidFill>
              </a:rPr>
              <a:t>Прием и консультации профильных специалистов лиц </a:t>
            </a:r>
            <a:r>
              <a:rPr lang="ru-RU" sz="1400" b="1" dirty="0">
                <a:solidFill>
                  <a:schemeClr val="bg1"/>
                </a:solidFill>
              </a:rPr>
              <a:t>с хроническими заболеваниями, подлежащими динамическому наблюдению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A86E33E2-44F2-4B67-8CFC-23CF743833F1}"/>
              </a:ext>
            </a:extLst>
          </p:cNvPr>
          <p:cNvCxnSpPr>
            <a:cxnSpLocks/>
          </p:cNvCxnSpPr>
          <p:nvPr/>
        </p:nvCxnSpPr>
        <p:spPr>
          <a:xfrm>
            <a:off x="619813" y="2865541"/>
            <a:ext cx="1911795" cy="1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xmlns="" id="{BD62A7E9-8D7D-4494-97A6-BCEFE609C730}"/>
              </a:ext>
            </a:extLst>
          </p:cNvPr>
          <p:cNvCxnSpPr>
            <a:cxnSpLocks/>
          </p:cNvCxnSpPr>
          <p:nvPr/>
        </p:nvCxnSpPr>
        <p:spPr>
          <a:xfrm>
            <a:off x="559941" y="5014813"/>
            <a:ext cx="1911795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0BD8D149-1FD9-4EC2-A9C4-82B0CEA9A51A}"/>
              </a:ext>
            </a:extLst>
          </p:cNvPr>
          <p:cNvSpPr txBox="1"/>
          <p:nvPr/>
        </p:nvSpPr>
        <p:spPr>
          <a:xfrm>
            <a:off x="287155" y="5037226"/>
            <a:ext cx="2519175" cy="1169551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just"/>
            <a:r>
              <a:rPr lang="ru-RU" sz="1400" b="1" dirty="0">
                <a:solidFill>
                  <a:schemeClr val="bg1"/>
                </a:solidFill>
              </a:rPr>
              <a:t>Диагностические услуги</a:t>
            </a:r>
            <a:r>
              <a:rPr lang="ru-RU" sz="1400" dirty="0">
                <a:solidFill>
                  <a:schemeClr val="bg1"/>
                </a:solidFill>
              </a:rPr>
              <a:t>, в том числе </a:t>
            </a:r>
            <a:r>
              <a:rPr lang="ru-RU" sz="1400" b="1" dirty="0">
                <a:solidFill>
                  <a:schemeClr val="bg1"/>
                </a:solidFill>
              </a:rPr>
              <a:t>лабораторная диагностика</a:t>
            </a:r>
            <a:r>
              <a:rPr lang="ru-RU" sz="1400" dirty="0">
                <a:solidFill>
                  <a:schemeClr val="bg1"/>
                </a:solidFill>
              </a:rPr>
              <a:t>, по перечню, утвержденному уполномоченным органом</a:t>
            </a:r>
          </a:p>
        </p:txBody>
      </p: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xmlns="" id="{80CAC0E9-E17D-40F1-81B0-9EB2E271835C}"/>
              </a:ext>
            </a:extLst>
          </p:cNvPr>
          <p:cNvCxnSpPr>
            <a:cxnSpLocks/>
          </p:cNvCxnSpPr>
          <p:nvPr/>
        </p:nvCxnSpPr>
        <p:spPr>
          <a:xfrm>
            <a:off x="1518095" y="6476494"/>
            <a:ext cx="2789991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xmlns="" id="{0B38A058-B9F1-4F47-89F0-2D64229EBAFF}"/>
              </a:ext>
            </a:extLst>
          </p:cNvPr>
          <p:cNvCxnSpPr>
            <a:cxnSpLocks/>
          </p:cNvCxnSpPr>
          <p:nvPr/>
        </p:nvCxnSpPr>
        <p:spPr>
          <a:xfrm>
            <a:off x="4317227" y="6476494"/>
            <a:ext cx="2789991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>
            <a:extLst>
              <a:ext uri="{FF2B5EF4-FFF2-40B4-BE49-F238E27FC236}">
                <a16:creationId xmlns:a16="http://schemas.microsoft.com/office/drawing/2014/main" xmlns="" id="{977CB592-86A6-495A-A502-D99BC19BA906}"/>
              </a:ext>
            </a:extLst>
          </p:cNvPr>
          <p:cNvCxnSpPr>
            <a:cxnSpLocks/>
          </p:cNvCxnSpPr>
          <p:nvPr/>
        </p:nvCxnSpPr>
        <p:spPr>
          <a:xfrm>
            <a:off x="8975997" y="6476494"/>
            <a:ext cx="1692001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xmlns="" id="{4EC81164-95B5-4058-846A-0ECB8A6D0850}"/>
              </a:ext>
            </a:extLst>
          </p:cNvPr>
          <p:cNvCxnSpPr>
            <a:cxnSpLocks/>
          </p:cNvCxnSpPr>
          <p:nvPr/>
        </p:nvCxnSpPr>
        <p:spPr>
          <a:xfrm>
            <a:off x="7122264" y="6476494"/>
            <a:ext cx="1853732" cy="0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Заголовок 1">
            <a:extLst>
              <a:ext uri="{FF2B5EF4-FFF2-40B4-BE49-F238E27FC236}">
                <a16:creationId xmlns:a16="http://schemas.microsoft.com/office/drawing/2014/main" xmlns="" id="{FA54ABF5-33F6-0C47-8030-28DA685E31FC}"/>
              </a:ext>
            </a:extLst>
          </p:cNvPr>
          <p:cNvSpPr txBox="1">
            <a:spLocks/>
          </p:cNvSpPr>
          <p:nvPr/>
        </p:nvSpPr>
        <p:spPr>
          <a:xfrm>
            <a:off x="0" y="100624"/>
            <a:ext cx="9915637" cy="6425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Консультативно-диагностические услуги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9F87074-2557-1D47-A979-61A500CB4A71}"/>
              </a:ext>
            </a:extLst>
          </p:cNvPr>
          <p:cNvSpPr txBox="1"/>
          <p:nvPr/>
        </p:nvSpPr>
        <p:spPr>
          <a:xfrm>
            <a:off x="7662646" y="1067294"/>
            <a:ext cx="2895096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В системе ОСМС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79F87074-2557-1D47-A979-61A500CB4A71}"/>
              </a:ext>
            </a:extLst>
          </p:cNvPr>
          <p:cNvSpPr txBox="1"/>
          <p:nvPr/>
        </p:nvSpPr>
        <p:spPr>
          <a:xfrm>
            <a:off x="1830164" y="1067310"/>
            <a:ext cx="2895096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В рамках ГОБМП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E83D384E-FCDD-423B-A906-91AA2ADBAACB}"/>
              </a:ext>
            </a:extLst>
          </p:cNvPr>
          <p:cNvSpPr/>
          <p:nvPr/>
        </p:nvSpPr>
        <p:spPr>
          <a:xfrm>
            <a:off x="9362114" y="1746308"/>
            <a:ext cx="2597471" cy="442488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>
              <a:solidFill>
                <a:srgbClr val="00206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9538C689-37D2-42C0-A812-2699B36F9D67}"/>
              </a:ext>
            </a:extLst>
          </p:cNvPr>
          <p:cNvSpPr txBox="1"/>
          <p:nvPr/>
        </p:nvSpPr>
        <p:spPr>
          <a:xfrm>
            <a:off x="6413308" y="2083443"/>
            <a:ext cx="2628414" cy="156966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chemeClr val="bg1"/>
                </a:solidFill>
              </a:rPr>
              <a:t>Прием и консультации профильными специалистами </a:t>
            </a:r>
            <a:r>
              <a:rPr lang="ru-RU" sz="1600" dirty="0">
                <a:solidFill>
                  <a:schemeClr val="bg1"/>
                </a:solidFill>
              </a:rPr>
              <a:t>лиц с заболеваниями, не подлежащими динамическому наблюдению в рамках ГОБМП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AD3C69ED-8B56-4AF9-9C0E-59E5BB04863A}"/>
              </a:ext>
            </a:extLst>
          </p:cNvPr>
          <p:cNvSpPr txBox="1"/>
          <p:nvPr/>
        </p:nvSpPr>
        <p:spPr>
          <a:xfrm>
            <a:off x="6404440" y="4067943"/>
            <a:ext cx="2610238" cy="156966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chemeClr val="bg1"/>
                </a:solidFill>
              </a:rPr>
              <a:t>Диагностические услуги</a:t>
            </a:r>
            <a:r>
              <a:rPr lang="ru-RU" sz="1600" dirty="0">
                <a:solidFill>
                  <a:schemeClr val="bg1"/>
                </a:solidFill>
              </a:rPr>
              <a:t>, в том числе </a:t>
            </a:r>
            <a:r>
              <a:rPr lang="ru-RU" sz="1600" b="1" dirty="0">
                <a:solidFill>
                  <a:schemeClr val="bg1"/>
                </a:solidFill>
              </a:rPr>
              <a:t>лабораторная диагностика, по показаниям</a:t>
            </a:r>
            <a:r>
              <a:rPr lang="ru-RU" sz="1600" dirty="0">
                <a:solidFill>
                  <a:schemeClr val="bg1"/>
                </a:solidFill>
              </a:rPr>
              <a:t>, по направлению специалиста в порядке, утвержденном уполномоченным органом</a:t>
            </a:r>
          </a:p>
        </p:txBody>
      </p: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xmlns="" id="{78F5EAB6-2537-4AE8-BADE-B710F18590A9}"/>
              </a:ext>
            </a:extLst>
          </p:cNvPr>
          <p:cNvCxnSpPr>
            <a:cxnSpLocks/>
          </p:cNvCxnSpPr>
          <p:nvPr/>
        </p:nvCxnSpPr>
        <p:spPr>
          <a:xfrm>
            <a:off x="6722385" y="3808855"/>
            <a:ext cx="1911795" cy="1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0081E61A-85A1-4DB4-8272-2B09A3ADDDCA}"/>
              </a:ext>
            </a:extLst>
          </p:cNvPr>
          <p:cNvSpPr txBox="1"/>
          <p:nvPr/>
        </p:nvSpPr>
        <p:spPr>
          <a:xfrm>
            <a:off x="3277712" y="1935439"/>
            <a:ext cx="2441745" cy="397031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ПЦР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ИФА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Медико-генетическое консультирование беременных и детей до восемнадцати лет в порядке, утвержденном уполномоченным органом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Лабораторная диагностика после трансплантации органов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Ангиография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ПЭТ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МРТ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КТ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Услуги в травматологических пунктах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Проведение скрининговых осмотров на базе передвижных медицинских комплексов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365F821B-269E-4737-B7D7-D0B42432C310}"/>
              </a:ext>
            </a:extLst>
          </p:cNvPr>
          <p:cNvSpPr txBox="1"/>
          <p:nvPr/>
        </p:nvSpPr>
        <p:spPr>
          <a:xfrm>
            <a:off x="9390270" y="1661729"/>
            <a:ext cx="2541158" cy="4832092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ПЦР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ИФА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Ангиография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МРТ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КТ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Детям с врожденной патологией  </a:t>
            </a:r>
            <a:r>
              <a:rPr lang="ru-RU" sz="1400" dirty="0" err="1">
                <a:solidFill>
                  <a:srgbClr val="002060"/>
                </a:solidFill>
              </a:rPr>
              <a:t>челюстно</a:t>
            </a:r>
            <a:r>
              <a:rPr lang="ru-RU" sz="1400" dirty="0">
                <a:solidFill>
                  <a:srgbClr val="002060"/>
                </a:solidFill>
              </a:rPr>
              <a:t> - лицевой области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Экстренная и плановая стоматологическая помощь отдельным категориям населения по перечню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Услуги УВОВ ИВОВ и лицам, приравненным к ним, в специализированных организациях здравоохранения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Услуги в реабилитационных в специализированных центрах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Услуги в кожно-венерологических диспансерах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</a:rPr>
              <a:t>Услуги в республиканских организациях здравоохранения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endParaRPr lang="ru-RU" sz="1400" dirty="0">
              <a:solidFill>
                <a:srgbClr val="00206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8C8D5A58-226B-41A7-ADB4-9C50C444D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0747" y="3468122"/>
            <a:ext cx="518205" cy="60965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D0906E3-0B11-4FAF-8C32-60190967E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4678" y="3541973"/>
            <a:ext cx="524301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4082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Планирование объемов консультативно-диагностической помощи</a:t>
            </a:r>
            <a:endParaRPr lang="ru-RU" sz="36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400" smtClean="0">
                <a:latin typeface="Arial Narrow" panose="020B0606020202030204" pitchFamily="34" charset="0"/>
              </a:rPr>
              <a:pPr/>
              <a:t>29</a:t>
            </a:fld>
            <a:endParaRPr lang="ru-RU" sz="2400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10" name="Полилиния 9"/>
          <p:cNvSpPr/>
          <p:nvPr/>
        </p:nvSpPr>
        <p:spPr>
          <a:xfrm>
            <a:off x="0" y="1698292"/>
            <a:ext cx="11044182" cy="1274780"/>
          </a:xfrm>
          <a:custGeom>
            <a:avLst/>
            <a:gdLst>
              <a:gd name="connsiteX0" fmla="*/ 0 w 8635236"/>
              <a:gd name="connsiteY0" fmla="*/ 0 h 1354443"/>
              <a:gd name="connsiteX1" fmla="*/ 8635236 w 8635236"/>
              <a:gd name="connsiteY1" fmla="*/ 0 h 1354443"/>
              <a:gd name="connsiteX2" fmla="*/ 8635236 w 8635236"/>
              <a:gd name="connsiteY2" fmla="*/ 1354443 h 1354443"/>
              <a:gd name="connsiteX3" fmla="*/ 0 w 8635236"/>
              <a:gd name="connsiteY3" fmla="*/ 1354443 h 1354443"/>
              <a:gd name="connsiteX4" fmla="*/ 0 w 8635236"/>
              <a:gd name="connsiteY4" fmla="*/ 0 h 135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5236" h="1354443">
                <a:moveTo>
                  <a:pt x="0" y="0"/>
                </a:moveTo>
                <a:lnTo>
                  <a:pt x="8635236" y="0"/>
                </a:lnTo>
                <a:lnTo>
                  <a:pt x="8635236" y="1354443"/>
                </a:lnTo>
                <a:lnTo>
                  <a:pt x="0" y="1354443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75089" tIns="50800" rIns="50800" bIns="50800" numCol="1" spcCol="1270" anchor="ctr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None/>
            </a:pPr>
            <a:r>
              <a:rPr lang="ru-RU" sz="2800" b="1" kern="1200" dirty="0">
                <a:solidFill>
                  <a:srgbClr val="002060"/>
                </a:solidFill>
                <a:latin typeface="Arial Narrow" panose="020B0606020202030204" pitchFamily="34" charset="0"/>
              </a:rPr>
              <a:t>Количество </a:t>
            </a:r>
            <a:r>
              <a:rPr lang="ru-RU" sz="2800" b="1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консультативно-диагностической </a:t>
            </a:r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услуг = </a:t>
            </a:r>
          </a:p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None/>
            </a:pP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Средняя частота оказания услуг (определенных экспертным и/или расчетным путем) </a:t>
            </a:r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Х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прогнозная среднегодовая численность населения</a:t>
            </a:r>
            <a:r>
              <a:rPr lang="ru-RU" sz="28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</a:t>
            </a:r>
            <a:endParaRPr lang="ru-RU" sz="2800" b="0" kern="12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0" y="3388959"/>
            <a:ext cx="10969535" cy="1717788"/>
          </a:xfrm>
          <a:custGeom>
            <a:avLst/>
            <a:gdLst>
              <a:gd name="connsiteX0" fmla="*/ 0 w 8635236"/>
              <a:gd name="connsiteY0" fmla="*/ 0 h 1354443"/>
              <a:gd name="connsiteX1" fmla="*/ 8635236 w 8635236"/>
              <a:gd name="connsiteY1" fmla="*/ 0 h 1354443"/>
              <a:gd name="connsiteX2" fmla="*/ 8635236 w 8635236"/>
              <a:gd name="connsiteY2" fmla="*/ 1354443 h 1354443"/>
              <a:gd name="connsiteX3" fmla="*/ 0 w 8635236"/>
              <a:gd name="connsiteY3" fmla="*/ 1354443 h 1354443"/>
              <a:gd name="connsiteX4" fmla="*/ 0 w 8635236"/>
              <a:gd name="connsiteY4" fmla="*/ 0 h 1354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5236" h="1354443">
                <a:moveTo>
                  <a:pt x="0" y="0"/>
                </a:moveTo>
                <a:lnTo>
                  <a:pt x="8635236" y="0"/>
                </a:lnTo>
                <a:lnTo>
                  <a:pt x="8635236" y="1354443"/>
                </a:lnTo>
                <a:lnTo>
                  <a:pt x="0" y="1354443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75089" tIns="50800" rIns="50800" bIns="50800" numCol="1" spcCol="1270" anchor="ctr" anchorCtr="0">
            <a:noAutofit/>
          </a:bodyPr>
          <a:lstStyle/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None/>
            </a:pP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Прогнозный объем затрат на </a:t>
            </a:r>
            <a:r>
              <a:rPr lang="ru-RU" sz="2800" b="0" kern="12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консультативно-диагностическую помощь определяется 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путем умножением прогнозного количества услуг на тариф и поправочные коэффициенты, утвержденные уполномоченным органом</a:t>
            </a:r>
          </a:p>
          <a:p>
            <a:pPr lvl="0" algn="just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None/>
            </a:pPr>
            <a:endParaRPr lang="ru-RU" sz="2800" b="0" kern="12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25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09388436-9BE5-4B2A-9C19-CC69EDC10E46}"/>
              </a:ext>
            </a:extLst>
          </p:cNvPr>
          <p:cNvSpPr/>
          <p:nvPr/>
        </p:nvSpPr>
        <p:spPr>
          <a:xfrm>
            <a:off x="10459092" y="-504"/>
            <a:ext cx="1732908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all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Фонд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all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социального 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all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медицинского 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all" spc="0" normalizeH="0" baseline="0" noProof="0" dirty="0">
                <a:ln>
                  <a:noFill/>
                </a:ln>
                <a:solidFill>
                  <a:srgbClr val="6F8B27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страхования</a:t>
            </a:r>
          </a:p>
        </p:txBody>
      </p:sp>
      <p:sp>
        <p:nvSpPr>
          <p:cNvPr id="3" name="Заголовок 4"/>
          <p:cNvSpPr txBox="1">
            <a:spLocks/>
          </p:cNvSpPr>
          <p:nvPr/>
        </p:nvSpPr>
        <p:spPr>
          <a:xfrm>
            <a:off x="245227" y="0"/>
            <a:ext cx="9954371" cy="6183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ТИПЫ ПЛАНИРОВАНИЯ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528000" y="6372955"/>
            <a:ext cx="2664000" cy="252000"/>
          </a:xfrm>
        </p:spPr>
        <p:txBody>
          <a:bodyPr/>
          <a:lstStyle/>
          <a:p>
            <a:pPr>
              <a:defRPr/>
            </a:pPr>
            <a:r>
              <a:rPr lang="ru-RU" dirty="0">
                <a:ln w="0">
                  <a:solidFill>
                    <a:srgbClr val="0E385E"/>
                  </a:solidFill>
                  <a:prstDash val="solid"/>
                </a:ln>
              </a:rPr>
              <a:t>2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183111" y="699054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Закон от 16 ноября 2015 года № 405-V </a:t>
            </a:r>
          </a:p>
        </p:txBody>
      </p:sp>
      <p:sp>
        <p:nvSpPr>
          <p:cNvPr id="7" name="Полилиния 6"/>
          <p:cNvSpPr/>
          <p:nvPr/>
        </p:nvSpPr>
        <p:spPr>
          <a:xfrm>
            <a:off x="873457" y="1184996"/>
            <a:ext cx="10794634" cy="642913"/>
          </a:xfrm>
          <a:custGeom>
            <a:avLst/>
            <a:gdLst>
              <a:gd name="connsiteX0" fmla="*/ 0 w 10794634"/>
              <a:gd name="connsiteY0" fmla="*/ 89082 h 534481"/>
              <a:gd name="connsiteX1" fmla="*/ 89082 w 10794634"/>
              <a:gd name="connsiteY1" fmla="*/ 0 h 534481"/>
              <a:gd name="connsiteX2" fmla="*/ 10705552 w 10794634"/>
              <a:gd name="connsiteY2" fmla="*/ 0 h 534481"/>
              <a:gd name="connsiteX3" fmla="*/ 10794634 w 10794634"/>
              <a:gd name="connsiteY3" fmla="*/ 89082 h 534481"/>
              <a:gd name="connsiteX4" fmla="*/ 10794634 w 10794634"/>
              <a:gd name="connsiteY4" fmla="*/ 445399 h 534481"/>
              <a:gd name="connsiteX5" fmla="*/ 10705552 w 10794634"/>
              <a:gd name="connsiteY5" fmla="*/ 534481 h 534481"/>
              <a:gd name="connsiteX6" fmla="*/ 89082 w 10794634"/>
              <a:gd name="connsiteY6" fmla="*/ 534481 h 534481"/>
              <a:gd name="connsiteX7" fmla="*/ 0 w 10794634"/>
              <a:gd name="connsiteY7" fmla="*/ 445399 h 534481"/>
              <a:gd name="connsiteX8" fmla="*/ 0 w 10794634"/>
              <a:gd name="connsiteY8" fmla="*/ 89082 h 534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94634" h="534481">
                <a:moveTo>
                  <a:pt x="0" y="89082"/>
                </a:moveTo>
                <a:cubicBezTo>
                  <a:pt x="0" y="39883"/>
                  <a:pt x="39883" y="0"/>
                  <a:pt x="89082" y="0"/>
                </a:cubicBezTo>
                <a:lnTo>
                  <a:pt x="10705552" y="0"/>
                </a:lnTo>
                <a:cubicBezTo>
                  <a:pt x="10754751" y="0"/>
                  <a:pt x="10794634" y="39883"/>
                  <a:pt x="10794634" y="89082"/>
                </a:cubicBezTo>
                <a:lnTo>
                  <a:pt x="10794634" y="445399"/>
                </a:lnTo>
                <a:cubicBezTo>
                  <a:pt x="10794634" y="494598"/>
                  <a:pt x="10754751" y="534481"/>
                  <a:pt x="10705552" y="534481"/>
                </a:cubicBezTo>
                <a:lnTo>
                  <a:pt x="89082" y="534481"/>
                </a:lnTo>
                <a:cubicBezTo>
                  <a:pt x="39883" y="534481"/>
                  <a:pt x="0" y="494598"/>
                  <a:pt x="0" y="445399"/>
                </a:cubicBezTo>
                <a:lnTo>
                  <a:pt x="0" y="89082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02291" tIns="102291" rIns="102291" bIns="102291" numCol="1" spcCol="1270" anchor="ctr" anchorCtr="0">
            <a:noAutofit/>
          </a:bodyPr>
          <a:lstStyle/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000" dirty="0">
              <a:solidFill>
                <a:schemeClr val="tx1"/>
              </a:solidFill>
            </a:endParaRPr>
          </a:p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/>
                </a:solidFill>
              </a:rPr>
              <a:t>долгосрочное</a:t>
            </a:r>
            <a:r>
              <a:rPr lang="ru-RU" sz="2000" dirty="0">
                <a:solidFill>
                  <a:schemeClr val="tx1"/>
                </a:solidFill>
              </a:rPr>
              <a:t> планирование: планирование трехлетнего бюджета ГОБМП и ОСМС (бюджетная заявка)</a:t>
            </a:r>
          </a:p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000" b="1" kern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873457" y="2258421"/>
            <a:ext cx="10794634" cy="825169"/>
          </a:xfrm>
          <a:custGeom>
            <a:avLst/>
            <a:gdLst>
              <a:gd name="connsiteX0" fmla="*/ 0 w 10794634"/>
              <a:gd name="connsiteY0" fmla="*/ 137531 h 825169"/>
              <a:gd name="connsiteX1" fmla="*/ 137531 w 10794634"/>
              <a:gd name="connsiteY1" fmla="*/ 0 h 825169"/>
              <a:gd name="connsiteX2" fmla="*/ 10657103 w 10794634"/>
              <a:gd name="connsiteY2" fmla="*/ 0 h 825169"/>
              <a:gd name="connsiteX3" fmla="*/ 10794634 w 10794634"/>
              <a:gd name="connsiteY3" fmla="*/ 137531 h 825169"/>
              <a:gd name="connsiteX4" fmla="*/ 10794634 w 10794634"/>
              <a:gd name="connsiteY4" fmla="*/ 687638 h 825169"/>
              <a:gd name="connsiteX5" fmla="*/ 10657103 w 10794634"/>
              <a:gd name="connsiteY5" fmla="*/ 825169 h 825169"/>
              <a:gd name="connsiteX6" fmla="*/ 137531 w 10794634"/>
              <a:gd name="connsiteY6" fmla="*/ 825169 h 825169"/>
              <a:gd name="connsiteX7" fmla="*/ 0 w 10794634"/>
              <a:gd name="connsiteY7" fmla="*/ 687638 h 825169"/>
              <a:gd name="connsiteX8" fmla="*/ 0 w 10794634"/>
              <a:gd name="connsiteY8" fmla="*/ 137531 h 82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94634" h="825169">
                <a:moveTo>
                  <a:pt x="0" y="137531"/>
                </a:moveTo>
                <a:cubicBezTo>
                  <a:pt x="0" y="61575"/>
                  <a:pt x="61575" y="0"/>
                  <a:pt x="137531" y="0"/>
                </a:cubicBezTo>
                <a:lnTo>
                  <a:pt x="10657103" y="0"/>
                </a:lnTo>
                <a:cubicBezTo>
                  <a:pt x="10733059" y="0"/>
                  <a:pt x="10794634" y="61575"/>
                  <a:pt x="10794634" y="137531"/>
                </a:cubicBezTo>
                <a:lnTo>
                  <a:pt x="10794634" y="687638"/>
                </a:lnTo>
                <a:cubicBezTo>
                  <a:pt x="10794634" y="763594"/>
                  <a:pt x="10733059" y="825169"/>
                  <a:pt x="10657103" y="825169"/>
                </a:cubicBezTo>
                <a:lnTo>
                  <a:pt x="137531" y="825169"/>
                </a:lnTo>
                <a:cubicBezTo>
                  <a:pt x="61575" y="825169"/>
                  <a:pt x="0" y="763594"/>
                  <a:pt x="0" y="687638"/>
                </a:cubicBezTo>
                <a:lnTo>
                  <a:pt x="0" y="137531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16481" tIns="116481" rIns="116481" bIns="116481" numCol="1" spcCol="1270" anchor="ctr" anchorCtr="0">
            <a:noAutofit/>
          </a:bodyPr>
          <a:lstStyle/>
          <a:p>
            <a:pPr lvl="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</a:rPr>
              <a:t>оперативное</a:t>
            </a:r>
            <a:r>
              <a:rPr lang="ru-RU" sz="2000" dirty="0">
                <a:solidFill>
                  <a:schemeClr val="tx1"/>
                </a:solidFill>
                <a:latin typeface="Arial Narrow" panose="020B0606020202030204" pitchFamily="34" charset="0"/>
              </a:rPr>
              <a:t> планирование: формирование планов закупа объемов медицинских услуг на предстоящий год в рамках ГОБМП и ОСМС</a:t>
            </a:r>
          </a:p>
        </p:txBody>
      </p:sp>
      <p:sp>
        <p:nvSpPr>
          <p:cNvPr id="14" name="Полилиния 13"/>
          <p:cNvSpPr/>
          <p:nvPr/>
        </p:nvSpPr>
        <p:spPr>
          <a:xfrm>
            <a:off x="873457" y="3610271"/>
            <a:ext cx="10794634" cy="447120"/>
          </a:xfrm>
          <a:custGeom>
            <a:avLst/>
            <a:gdLst>
              <a:gd name="connsiteX0" fmla="*/ 0 w 10794634"/>
              <a:gd name="connsiteY0" fmla="*/ 0 h 447120"/>
              <a:gd name="connsiteX1" fmla="*/ 10794634 w 10794634"/>
              <a:gd name="connsiteY1" fmla="*/ 0 h 447120"/>
              <a:gd name="connsiteX2" fmla="*/ 10794634 w 10794634"/>
              <a:gd name="connsiteY2" fmla="*/ 447120 h 447120"/>
              <a:gd name="connsiteX3" fmla="*/ 0 w 10794634"/>
              <a:gd name="connsiteY3" fmla="*/ 447120 h 447120"/>
              <a:gd name="connsiteX4" fmla="*/ 0 w 10794634"/>
              <a:gd name="connsiteY4" fmla="*/ 0 h 447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4634" h="447120">
                <a:moveTo>
                  <a:pt x="0" y="0"/>
                </a:moveTo>
                <a:lnTo>
                  <a:pt x="10794634" y="0"/>
                </a:lnTo>
                <a:lnTo>
                  <a:pt x="10794634" y="447120"/>
                </a:lnTo>
                <a:lnTo>
                  <a:pt x="0" y="44712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42730" tIns="22860" rIns="128016" bIns="22860" numCol="1" spcCol="1270" anchor="t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ru-RU" sz="1800" kern="1200" dirty="0">
              <a:latin typeface="Arial Narrow" panose="020B0606020202030204" pitchFamily="34" charset="0"/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873457" y="3473678"/>
            <a:ext cx="10794634" cy="788640"/>
          </a:xfrm>
          <a:custGeom>
            <a:avLst/>
            <a:gdLst>
              <a:gd name="connsiteX0" fmla="*/ 0 w 10794634"/>
              <a:gd name="connsiteY0" fmla="*/ 137531 h 825169"/>
              <a:gd name="connsiteX1" fmla="*/ 137531 w 10794634"/>
              <a:gd name="connsiteY1" fmla="*/ 0 h 825169"/>
              <a:gd name="connsiteX2" fmla="*/ 10657103 w 10794634"/>
              <a:gd name="connsiteY2" fmla="*/ 0 h 825169"/>
              <a:gd name="connsiteX3" fmla="*/ 10794634 w 10794634"/>
              <a:gd name="connsiteY3" fmla="*/ 137531 h 825169"/>
              <a:gd name="connsiteX4" fmla="*/ 10794634 w 10794634"/>
              <a:gd name="connsiteY4" fmla="*/ 687638 h 825169"/>
              <a:gd name="connsiteX5" fmla="*/ 10657103 w 10794634"/>
              <a:gd name="connsiteY5" fmla="*/ 825169 h 825169"/>
              <a:gd name="connsiteX6" fmla="*/ 137531 w 10794634"/>
              <a:gd name="connsiteY6" fmla="*/ 825169 h 825169"/>
              <a:gd name="connsiteX7" fmla="*/ 0 w 10794634"/>
              <a:gd name="connsiteY7" fmla="*/ 687638 h 825169"/>
              <a:gd name="connsiteX8" fmla="*/ 0 w 10794634"/>
              <a:gd name="connsiteY8" fmla="*/ 137531 h 825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94634" h="825169">
                <a:moveTo>
                  <a:pt x="0" y="137531"/>
                </a:moveTo>
                <a:cubicBezTo>
                  <a:pt x="0" y="61575"/>
                  <a:pt x="61575" y="0"/>
                  <a:pt x="137531" y="0"/>
                </a:cubicBezTo>
                <a:lnTo>
                  <a:pt x="10657103" y="0"/>
                </a:lnTo>
                <a:cubicBezTo>
                  <a:pt x="10733059" y="0"/>
                  <a:pt x="10794634" y="61575"/>
                  <a:pt x="10794634" y="137531"/>
                </a:cubicBezTo>
                <a:lnTo>
                  <a:pt x="10794634" y="687638"/>
                </a:lnTo>
                <a:cubicBezTo>
                  <a:pt x="10794634" y="763594"/>
                  <a:pt x="10733059" y="825169"/>
                  <a:pt x="10657103" y="825169"/>
                </a:cubicBezTo>
                <a:lnTo>
                  <a:pt x="137531" y="825169"/>
                </a:lnTo>
                <a:cubicBezTo>
                  <a:pt x="61575" y="825169"/>
                  <a:pt x="0" y="763594"/>
                  <a:pt x="0" y="687638"/>
                </a:cubicBezTo>
                <a:lnTo>
                  <a:pt x="0" y="137531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120291" tIns="120291" rIns="120291" bIns="120291" numCol="1" spcCol="1270" anchor="ctr" anchorCtr="0">
            <a:noAutofit/>
          </a:bodyPr>
          <a:lstStyle/>
          <a:p>
            <a:pPr lvl="0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dirty="0"/>
              <a:t> </a:t>
            </a:r>
            <a:r>
              <a:rPr lang="ru-RU" sz="2000" b="1" dirty="0">
                <a:solidFill>
                  <a:schemeClr val="tx1"/>
                </a:solidFill>
              </a:rPr>
              <a:t>текущее</a:t>
            </a:r>
            <a:r>
              <a:rPr lang="ru-RU" sz="2000" dirty="0">
                <a:solidFill>
                  <a:schemeClr val="tx1"/>
                </a:solidFill>
              </a:rPr>
              <a:t> (помесячное) планирование: формирование планов по обязательствам и платежам на предстоящий/текущий год в рамках ГОБМП и ОСМС</a:t>
            </a:r>
            <a:endParaRPr lang="ru-RU" sz="2100" dirty="0">
              <a:solidFill>
                <a:schemeClr val="tx1"/>
              </a:solidFill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78061" y="1159918"/>
            <a:ext cx="464457" cy="66799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1.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5225" y="2258421"/>
            <a:ext cx="464457" cy="78474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2.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45225" y="3473678"/>
            <a:ext cx="464457" cy="78474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1426462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СТАЦИОНАРНАЯ И СТАЦИОНАРОЗАМЕЩАЮЩАЯ МЕДИЦИНСКАЯ ПОМОЩЬ</a:t>
            </a:r>
            <a:endParaRPr lang="ru-RU" sz="4000" b="1" cap="all" dirty="0">
              <a:solidFill>
                <a:srgbClr val="002060"/>
              </a:solidFill>
              <a:latin typeface="Arial Narrow" panose="020B060602020203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9893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71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Нормативно-правовое регулирование в сфере оказания СМП и СЗТ</a:t>
            </a:r>
            <a:endParaRPr lang="ru-RU" sz="2800" dirty="0">
              <a:solidFill>
                <a:srgbClr val="002060"/>
              </a:solidFill>
              <a:latin typeface="Arial Narrow" panose="020B0606020202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31</a:t>
            </a:fld>
            <a:endParaRPr 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D45E82C-D60C-4A82-B65D-DC3DEAE9CF2F}"/>
              </a:ext>
            </a:extLst>
          </p:cNvPr>
          <p:cNvSpPr/>
          <p:nvPr/>
        </p:nvSpPr>
        <p:spPr>
          <a:xfrm>
            <a:off x="164461" y="1784370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754DB95-C900-4E52-9FF5-0ADB7A8851A5}"/>
              </a:ext>
            </a:extLst>
          </p:cNvPr>
          <p:cNvSpPr txBox="1"/>
          <p:nvPr/>
        </p:nvSpPr>
        <p:spPr>
          <a:xfrm>
            <a:off x="946927" y="1623318"/>
            <a:ext cx="110880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Приказ Министра здравоохранения и социального развития Республики Казахстан от 29 сентября 2015 года № 761</a:t>
            </a:r>
          </a:p>
        </p:txBody>
      </p:sp>
      <p:pic>
        <p:nvPicPr>
          <p:cNvPr id="11" name="Рисунок 10" descr="Документ">
            <a:extLst>
              <a:ext uri="{FF2B5EF4-FFF2-40B4-BE49-F238E27FC236}">
                <a16:creationId xmlns:a16="http://schemas.microsoft.com/office/drawing/2014/main" xmlns="" id="{AB3F4B46-961F-4D93-B567-52B375FDC4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64461" y="1761616"/>
            <a:ext cx="554400" cy="55440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7F6DDD90-E61E-446F-A6C2-8BDC99900777}"/>
              </a:ext>
            </a:extLst>
          </p:cNvPr>
          <p:cNvSpPr/>
          <p:nvPr/>
        </p:nvSpPr>
        <p:spPr>
          <a:xfrm>
            <a:off x="164461" y="3785946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BADAF34-F043-4E63-AE4E-745B4B9F2238}"/>
              </a:ext>
            </a:extLst>
          </p:cNvPr>
          <p:cNvSpPr txBox="1"/>
          <p:nvPr/>
        </p:nvSpPr>
        <p:spPr>
          <a:xfrm>
            <a:off x="946927" y="3651191"/>
            <a:ext cx="110880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Приказ Министра здравоохранения и социального развития Республики Казахстан от 17 августа 2015 года № 669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46B121CC-EEB6-4187-BD42-C6C92F2A2224}"/>
              </a:ext>
            </a:extLst>
          </p:cNvPr>
          <p:cNvSpPr/>
          <p:nvPr/>
        </p:nvSpPr>
        <p:spPr>
          <a:xfrm>
            <a:off x="1848204" y="4653459"/>
            <a:ext cx="101867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«Об утверждении Правил оказания </a:t>
            </a:r>
            <a:r>
              <a:rPr lang="ru-RU" sz="2400" i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стационарзамещающей</a:t>
            </a:r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помощи»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D88A3F6-69E1-E94D-8D0D-2E27CBBF37E7}"/>
              </a:ext>
            </a:extLst>
          </p:cNvPr>
          <p:cNvSpPr txBox="1"/>
          <p:nvPr/>
        </p:nvSpPr>
        <p:spPr>
          <a:xfrm>
            <a:off x="1745079" y="2653204"/>
            <a:ext cx="7438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«Об утверждении Правил оказания стационарной помощи»</a:t>
            </a:r>
          </a:p>
        </p:txBody>
      </p:sp>
      <p:pic>
        <p:nvPicPr>
          <p:cNvPr id="20" name="Рисунок 10" descr="Документ">
            <a:extLst>
              <a:ext uri="{FF2B5EF4-FFF2-40B4-BE49-F238E27FC236}">
                <a16:creationId xmlns:a16="http://schemas.microsoft.com/office/drawing/2014/main" xmlns="" id="{5C81EB34-8205-C949-AA95-C011220E2A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57073" y="3789489"/>
            <a:ext cx="554400" cy="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1955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C3E43F-4C78-49C2-A089-36597DA7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Стационарная и </a:t>
            </a:r>
            <a:r>
              <a:rPr lang="ru-RU" sz="3200" b="1" dirty="0" err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стационарзамещающая</a:t>
            </a:r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медицинская помощь в рамках ГОБМП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B6DB0C6-23CD-4F60-B64D-5AD77DB49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8" y="950496"/>
            <a:ext cx="11586410" cy="5727030"/>
          </a:xfrm>
        </p:spPr>
        <p:txBody>
          <a:bodyPr numCol="2" spcCol="360000">
            <a:normAutofit/>
          </a:bodyPr>
          <a:lstStyle/>
          <a:p>
            <a:pPr marL="0" indent="0" algn="ctr">
              <a:buNone/>
            </a:pPr>
            <a:r>
              <a:rPr lang="kk-KZ" sz="3200" dirty="0">
                <a:solidFill>
                  <a:srgbClr val="002060"/>
                </a:solidFill>
              </a:rPr>
              <a:t>СЗТ: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dirty="0">
                <a:solidFill>
                  <a:srgbClr val="002060"/>
                </a:solidFill>
              </a:rPr>
              <a:t>лечения социально значимых заболеваний;</a:t>
            </a:r>
            <a:endParaRPr lang="ru-RU" sz="11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dirty="0">
                <a:solidFill>
                  <a:srgbClr val="002060"/>
                </a:solidFill>
              </a:rPr>
              <a:t>лечения хронических заболеваний, подлежащих динамическому наблюдению</a:t>
            </a:r>
            <a:r>
              <a:rPr lang="kk-KZ" sz="1800" dirty="0">
                <a:solidFill>
                  <a:srgbClr val="002060"/>
                </a:solidFill>
              </a:rPr>
              <a:t>;</a:t>
            </a:r>
            <a:endParaRPr lang="ru-RU" sz="11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dirty="0">
                <a:solidFill>
                  <a:srgbClr val="002060"/>
                </a:solidFill>
              </a:rPr>
              <a:t>проведения лечебно-диагностических мероприятий в приемном отделении стационара до установления диагноза, не требующего лечения в условиях круглосуточного стационара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8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endParaRPr lang="ru-RU" sz="18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endParaRPr lang="ru-RU" sz="18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endParaRPr lang="ru-RU" sz="18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endParaRPr lang="ru-RU" sz="18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1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kk-KZ" sz="3200" dirty="0">
                <a:solidFill>
                  <a:srgbClr val="002060"/>
                </a:solidFill>
              </a:rPr>
              <a:t>СМП: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kk-KZ" sz="1800" dirty="0">
                <a:solidFill>
                  <a:srgbClr val="002060"/>
                </a:solidFill>
              </a:rPr>
              <a:t>пациентов, госпитализированных по экстренным показаниям;</a:t>
            </a:r>
            <a:endParaRPr lang="ru-RU" sz="18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kk-KZ" sz="1800" dirty="0">
                <a:solidFill>
                  <a:srgbClr val="002060"/>
                </a:solidFill>
              </a:rPr>
              <a:t>социально значимых заболеваний;</a:t>
            </a:r>
            <a:endParaRPr lang="ru-RU" sz="18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kk-KZ" sz="1800" dirty="0">
                <a:solidFill>
                  <a:srgbClr val="002060"/>
                </a:solidFill>
              </a:rPr>
              <a:t>инфекционных заболеваний и заболеваний, представляющих опасность для окружающих, по перечню, утвержденному уполномоченным органом, в соответствии с подпунктом 89) статьи 7 Кодекса;</a:t>
            </a:r>
            <a:endParaRPr lang="ru-RU" sz="1800" dirty="0">
              <a:solidFill>
                <a:srgbClr val="00206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kk-KZ" sz="1800" dirty="0">
                <a:solidFill>
                  <a:srgbClr val="002060"/>
                </a:solidFill>
              </a:rPr>
              <a:t>хронических заболеваний, подлежащих динамическому наблюдению.</a:t>
            </a:r>
            <a:endParaRPr lang="ru-RU" sz="1800" dirty="0">
              <a:solidFill>
                <a:srgbClr val="002060"/>
              </a:solidFill>
            </a:endParaRPr>
          </a:p>
          <a:p>
            <a:endParaRPr lang="kk-KZ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205F701-6CCE-4FE2-855B-91051378F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32</a:t>
            </a:fld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B9E34E3-4D5B-4DBD-93B8-C7561B1D78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800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EFAB1F-0A38-4131-8708-9F4B559FB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Стационарная и </a:t>
            </a:r>
            <a:r>
              <a:rPr lang="ru-RU" sz="3200" b="1" dirty="0" err="1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стационарзамещающая</a:t>
            </a:r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медицинская помощь в системе ОСМС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9F42CFB-7CFD-4081-9C6E-F90F9F61C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926432"/>
            <a:ext cx="5606717" cy="5925417"/>
          </a:xfrm>
        </p:spPr>
        <p:txBody>
          <a:bodyPr numCol="1">
            <a:normAutofit fontScale="55000" lnSpcReduction="20000"/>
          </a:bodyPr>
          <a:lstStyle/>
          <a:p>
            <a:pPr marL="0" indent="0" algn="ctr">
              <a:buNone/>
            </a:pPr>
            <a:r>
              <a:rPr lang="kk-KZ" sz="4000" dirty="0">
                <a:solidFill>
                  <a:srgbClr val="002060"/>
                </a:solidFill>
              </a:rPr>
              <a:t>СЗТ: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kk-KZ" sz="3400" dirty="0">
                <a:solidFill>
                  <a:srgbClr val="002060"/>
                </a:solidFill>
              </a:rPr>
              <a:t>осмотр, консультации профильных специалистов</a:t>
            </a:r>
            <a:r>
              <a:rPr lang="ru-RU" sz="3400" dirty="0">
                <a:solidFill>
                  <a:srgbClr val="002060"/>
                </a:solidFill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kk-KZ" sz="3400" dirty="0">
                <a:solidFill>
                  <a:srgbClr val="002060"/>
                </a:solidFill>
              </a:rPr>
              <a:t>диагностические услуги, в том числе лабораторную диагностику;</a:t>
            </a:r>
            <a:endParaRPr lang="ru-RU" sz="3400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kk-KZ" sz="3400" dirty="0">
                <a:solidFill>
                  <a:srgbClr val="002060"/>
                </a:solidFill>
              </a:rPr>
              <a:t>лечение заболевания, послужившего причиной госпитализации и его осложнений, сопутствующих заболеваний, представляющих угрозу жизни, с использованием лекарственных средств, медицинских изделий, путем проведения </a:t>
            </a:r>
            <a:r>
              <a:rPr lang="ru-RU" sz="3400" dirty="0">
                <a:solidFill>
                  <a:srgbClr val="002060"/>
                </a:solidFill>
              </a:rPr>
              <a:t>медицинских манипуляций, процедур и хирургических операций (за исключением эстетических пластических операций);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kk-KZ" sz="3400" dirty="0">
                <a:solidFill>
                  <a:srgbClr val="002060"/>
                </a:solidFill>
              </a:rPr>
              <a:t>применение высокотехнологичных медицинских услуг, предоставляемых в порядке, утвержденном уполномоченным органом, в соответствии с пунктом 2 статьи 42 Кодекса;</a:t>
            </a:r>
            <a:endParaRPr lang="ru-RU" sz="3400" dirty="0">
              <a:solidFill>
                <a:srgbClr val="002060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sz="3400" dirty="0">
                <a:solidFill>
                  <a:srgbClr val="002060"/>
                </a:solidFill>
              </a:rPr>
              <a:t>медицинскую реабилитацию и восстановительное лечение по направлению специалиста ПМСП или медицинской организации по перечню заболеваний (состояний), утвержденному уполномоченным органом;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400" dirty="0">
                <a:solidFill>
                  <a:srgbClr val="002060"/>
                </a:solidFill>
              </a:rPr>
              <a:t>организацию стационара на дому при острых состояниях и обострениях хронических заболеваний лицам с ограниченной подвижностью</a:t>
            </a:r>
            <a:endParaRPr lang="ru-RU" sz="36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36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36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36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36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36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36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36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kk-KZ" sz="3200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FE60CEC-AD26-4A73-A0CE-B0024574E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33</a:t>
            </a:fld>
            <a:endParaRPr lang="ru-RU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1B225D52-21CD-479F-9246-4B79F5FCF174}"/>
              </a:ext>
            </a:extLst>
          </p:cNvPr>
          <p:cNvSpPr txBox="1">
            <a:spLocks/>
          </p:cNvSpPr>
          <p:nvPr/>
        </p:nvSpPr>
        <p:spPr>
          <a:xfrm>
            <a:off x="5763126" y="926432"/>
            <a:ext cx="6112042" cy="5931568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k-KZ" sz="7200" dirty="0">
                <a:solidFill>
                  <a:srgbClr val="002060"/>
                </a:solidFill>
              </a:rPr>
              <a:t>СМП </a:t>
            </a:r>
            <a:r>
              <a:rPr lang="en-US" sz="7200" dirty="0">
                <a:solidFill>
                  <a:srgbClr val="002060"/>
                </a:solidFill>
              </a:rPr>
              <a:t>(</a:t>
            </a:r>
            <a:r>
              <a:rPr lang="kk-KZ" sz="7200" dirty="0">
                <a:solidFill>
                  <a:srgbClr val="002060"/>
                </a:solidFill>
              </a:rPr>
              <a:t>плановая госпитализация):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6400" dirty="0">
                <a:solidFill>
                  <a:srgbClr val="002060"/>
                </a:solidFill>
              </a:rPr>
              <a:t>1-5 пункты  СЗТ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6400" dirty="0">
                <a:solidFill>
                  <a:srgbClr val="002060"/>
                </a:solidFill>
              </a:rPr>
              <a:t>обеспечение кровью, ее компонентами в соответствии с номенклатурой, утвержденными уполномоченным органом</a:t>
            </a:r>
            <a:r>
              <a:rPr lang="kk-KZ" sz="6400" dirty="0">
                <a:solidFill>
                  <a:srgbClr val="002060"/>
                </a:solidFill>
              </a:rPr>
              <a:t>, в соответствии с пунктом 5 статьи 162 Кодекса</a:t>
            </a:r>
            <a:r>
              <a:rPr lang="ru-RU" sz="6400" dirty="0">
                <a:solidFill>
                  <a:srgbClr val="002060"/>
                </a:solidFill>
              </a:rPr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6400" dirty="0">
                <a:solidFill>
                  <a:srgbClr val="002060"/>
                </a:solidFill>
              </a:rPr>
              <a:t>экспертизу временной нетрудоспособности, проводимую в порядке, утвержденном уполномоченным органом, в соответствии с пунктом                              2 статьи 59 Кодекса;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6400" dirty="0">
                <a:solidFill>
                  <a:srgbClr val="002060"/>
                </a:solidFill>
              </a:rPr>
              <a:t>лечебное питание, предоставляемое согласно натуральным нормам на питание;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6400" dirty="0">
                <a:solidFill>
                  <a:srgbClr val="002060"/>
                </a:solidFill>
              </a:rPr>
              <a:t>предоставление пациенту на весь период госпитализации </a:t>
            </a:r>
            <a:br>
              <a:rPr lang="ru-RU" sz="6400" dirty="0">
                <a:solidFill>
                  <a:srgbClr val="002060"/>
                </a:solidFill>
              </a:rPr>
            </a:br>
            <a:r>
              <a:rPr lang="ru-RU" sz="6400" dirty="0">
                <a:solidFill>
                  <a:srgbClr val="002060"/>
                </a:solidFill>
              </a:rPr>
              <a:t>койко-места, без предоставления дополнительных сервисных услуг в палате стационара;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6400" dirty="0">
                <a:solidFill>
                  <a:srgbClr val="002060"/>
                </a:solidFill>
              </a:rPr>
              <a:t>предоставление возможности находиться в медицинской организации матери (отцу) или иному лицу, непосредственно осуществляющему уход за ребенком в возрасте до трех лет, а также за тяжелобольными детьми старшего возраста, нуждающимся по заключению врач</a:t>
            </a:r>
            <a:r>
              <a:rPr lang="kk-KZ" sz="6400" dirty="0">
                <a:solidFill>
                  <a:srgbClr val="002060"/>
                </a:solidFill>
              </a:rPr>
              <a:t>а </a:t>
            </a:r>
            <a:r>
              <a:rPr lang="ru-RU" sz="6400" dirty="0">
                <a:solidFill>
                  <a:srgbClr val="002060"/>
                </a:solidFill>
              </a:rPr>
              <a:t>в дополнительном уходе, с выдачей листа о временной нетрудоспособности;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6400" dirty="0">
                <a:solidFill>
                  <a:srgbClr val="002060"/>
                </a:solidFill>
              </a:rPr>
              <a:t>обеспечение кормящей матери ребенка в возрасте до одного года бесплатным питанием в медицинской организации на весь период пребывания по уходу за ребенком;</a:t>
            </a:r>
            <a:endParaRPr lang="ru-RU" sz="24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10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1000" dirty="0">
              <a:solidFill>
                <a:srgbClr val="00206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kk-KZ" sz="900" dirty="0">
              <a:solidFill>
                <a:srgbClr val="002060"/>
              </a:solidFill>
            </a:endParaRPr>
          </a:p>
          <a:p>
            <a:endParaRPr lang="ru-RU" sz="800" dirty="0">
              <a:solidFill>
                <a:srgbClr val="002060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FACEA86-4A92-4C77-8860-A2165A9469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4025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Прямоугольник 43"/>
          <p:cNvSpPr/>
          <p:nvPr/>
        </p:nvSpPr>
        <p:spPr>
          <a:xfrm>
            <a:off x="495785" y="3933093"/>
            <a:ext cx="11110061" cy="25644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Заголовок 1"/>
          <p:cNvSpPr txBox="1">
            <a:spLocks/>
          </p:cNvSpPr>
          <p:nvPr/>
        </p:nvSpPr>
        <p:spPr>
          <a:xfrm>
            <a:off x="426039" y="80944"/>
            <a:ext cx="9144000" cy="57492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Перераспределение потоков пациентов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E2F771FE-7153-4C95-881D-DD70DAD04F2F}"/>
              </a:ext>
            </a:extLst>
          </p:cNvPr>
          <p:cNvGrpSpPr/>
          <p:nvPr/>
        </p:nvGrpSpPr>
        <p:grpSpPr>
          <a:xfrm>
            <a:off x="478302" y="844062"/>
            <a:ext cx="11127544" cy="5705782"/>
            <a:chOff x="1703513" y="786428"/>
            <a:chExt cx="8858980" cy="576444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717432" y="931985"/>
              <a:ext cx="8845061" cy="20310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23592" y="1862260"/>
              <a:ext cx="3960000" cy="71516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Круглосуточный</a:t>
              </a:r>
            </a:p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 стационар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585502" y="1135140"/>
              <a:ext cx="1800000" cy="342035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600" i="1" dirty="0">
                  <a:cs typeface="Arial" panose="020B0604020202020204" pitchFamily="34" charset="0"/>
                </a:rPr>
                <a:t>2 908 592 случая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83592" y="1482475"/>
              <a:ext cx="1800000" cy="342035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600" i="1" dirty="0">
                  <a:cs typeface="Arial" panose="020B0604020202020204" pitchFamily="34" charset="0"/>
                </a:rPr>
                <a:t>396,0 млрд. тенге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450268" y="1862260"/>
              <a:ext cx="3960000" cy="71516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Дневной </a:t>
              </a:r>
            </a:p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стационар 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615301" y="1135140"/>
              <a:ext cx="1800000" cy="342035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600" i="1" dirty="0">
                  <a:cs typeface="Arial" panose="020B0604020202020204" pitchFamily="34" charset="0"/>
                </a:rPr>
                <a:t>1 352 243 случая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615301" y="1482475"/>
              <a:ext cx="1800000" cy="342035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600" i="1" dirty="0">
                  <a:cs typeface="Arial" panose="020B0604020202020204" pitchFamily="34" charset="0"/>
                </a:rPr>
                <a:t>60,3 млрд. тенге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49088" y="4031142"/>
              <a:ext cx="2638800" cy="71516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Круглосуточный </a:t>
              </a:r>
            </a:p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стационар 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251888" y="4744182"/>
              <a:ext cx="1836000" cy="310941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2 362 406 </a:t>
              </a:r>
              <a:r>
                <a:rPr lang="ru-RU" sz="1400" i="1" dirty="0">
                  <a:cs typeface="Arial" panose="020B0604020202020204" pitchFamily="34" charset="0"/>
                </a:rPr>
                <a:t>случаев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251888" y="5392659"/>
              <a:ext cx="1836000" cy="310941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400" i="1" dirty="0">
                  <a:solidFill>
                    <a:schemeClr val="bg1"/>
                  </a:solidFill>
                  <a:cs typeface="Arial" panose="020B0604020202020204" pitchFamily="34" charset="0"/>
                </a:rPr>
                <a:t>337,6 </a:t>
              </a:r>
              <a:r>
                <a:rPr lang="ru-RU" sz="1400" i="1" dirty="0">
                  <a:cs typeface="Arial" panose="020B0604020202020204" pitchFamily="34" charset="0"/>
                </a:rPr>
                <a:t>млрд. тенге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113384" y="4031142"/>
              <a:ext cx="2638800" cy="71516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Дневной </a:t>
              </a:r>
            </a:p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стационар 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24949" y="4730870"/>
              <a:ext cx="1433007" cy="310941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866 626 </a:t>
              </a:r>
              <a:r>
                <a:rPr lang="ru-RU" sz="1400" i="1" dirty="0">
                  <a:cs typeface="Arial" panose="020B0604020202020204" pitchFamily="34" charset="0"/>
                </a:rPr>
                <a:t>случаев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324142" y="5373756"/>
              <a:ext cx="1433814" cy="310941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400" i="1" dirty="0">
                  <a:solidFill>
                    <a:schemeClr val="bg1"/>
                  </a:solidFill>
                  <a:cs typeface="Arial" panose="020B0604020202020204" pitchFamily="34" charset="0"/>
                </a:rPr>
                <a:t>46,3 </a:t>
              </a:r>
              <a:r>
                <a:rPr lang="ru-RU" sz="1400" i="1" dirty="0">
                  <a:cs typeface="Arial" panose="020B0604020202020204" pitchFamily="34" charset="0"/>
                </a:rPr>
                <a:t>млрд. тенге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771468" y="4031142"/>
              <a:ext cx="2638800" cy="715164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Амбулаторный </a:t>
              </a:r>
            </a:p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уровень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978200" y="4749378"/>
              <a:ext cx="1433813" cy="279847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432 073 </a:t>
              </a:r>
              <a:r>
                <a:rPr lang="ru-RU" sz="1200" i="1" dirty="0">
                  <a:cs typeface="Arial" panose="020B0604020202020204" pitchFamily="34" charset="0"/>
                </a:rPr>
                <a:t>случаев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978199" y="5362686"/>
              <a:ext cx="1434992" cy="27984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i="1" dirty="0">
                  <a:solidFill>
                    <a:schemeClr val="bg1"/>
                  </a:solidFill>
                  <a:cs typeface="Arial" panose="020B0604020202020204" pitchFamily="34" charset="0"/>
                </a:rPr>
                <a:t>53,7 </a:t>
              </a:r>
              <a:r>
                <a:rPr lang="ru-RU" sz="1200" i="1" dirty="0">
                  <a:cs typeface="Arial" panose="020B0604020202020204" pitchFamily="34" charset="0"/>
                </a:rPr>
                <a:t>млрд. тенге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753B4BFC-ED79-4549-9F58-9A2DBC432922}"/>
                </a:ext>
              </a:extLst>
            </p:cNvPr>
            <p:cNvSpPr txBox="1"/>
            <p:nvPr/>
          </p:nvSpPr>
          <p:spPr>
            <a:xfrm>
              <a:off x="1703514" y="786428"/>
              <a:ext cx="392049" cy="237626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Текущая модель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1DEEBBAD-5BFF-4CDF-995D-44685553F0DB}"/>
                </a:ext>
              </a:extLst>
            </p:cNvPr>
            <p:cNvSpPr txBox="1"/>
            <p:nvPr/>
          </p:nvSpPr>
          <p:spPr>
            <a:xfrm>
              <a:off x="1703513" y="4005065"/>
              <a:ext cx="392049" cy="237626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ru-RU" sz="2000" b="1" dirty="0">
                  <a:cs typeface="Arial" panose="020B0604020202020204" pitchFamily="34" charset="0"/>
                </a:rPr>
                <a:t>Проект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2B49E68B-29C2-48A6-8301-01D2F0573F6D}"/>
                </a:ext>
              </a:extLst>
            </p:cNvPr>
            <p:cNvSpPr txBox="1"/>
            <p:nvPr/>
          </p:nvSpPr>
          <p:spPr>
            <a:xfrm>
              <a:off x="2465881" y="1052736"/>
              <a:ext cx="1980000" cy="83954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cs typeface="Arial" panose="020B0604020202020204" pitchFamily="34" charset="0"/>
                </a:rPr>
                <a:t>Количество кодов:</a:t>
              </a:r>
            </a:p>
            <a:p>
              <a:r>
                <a:rPr lang="ru-RU" sz="1600" dirty="0">
                  <a:cs typeface="Arial" panose="020B0604020202020204" pitchFamily="34" charset="0"/>
                </a:rPr>
                <a:t>     </a:t>
              </a:r>
              <a:r>
                <a:rPr lang="ru-RU" sz="1600" i="1" dirty="0">
                  <a:cs typeface="Arial" panose="020B0604020202020204" pitchFamily="34" charset="0"/>
                </a:rPr>
                <a:t>из МКБ-10 – 5 845</a:t>
              </a:r>
            </a:p>
            <a:p>
              <a:r>
                <a:rPr lang="ru-RU" sz="1600" i="1" dirty="0">
                  <a:cs typeface="Arial" panose="020B0604020202020204" pitchFamily="34" charset="0"/>
                </a:rPr>
                <a:t>     из МКБ-9   – 2 258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BAF54F53-D7F2-4EFD-B1C8-D82FB9895B2F}"/>
                </a:ext>
              </a:extLst>
            </p:cNvPr>
            <p:cNvSpPr txBox="1"/>
            <p:nvPr/>
          </p:nvSpPr>
          <p:spPr>
            <a:xfrm>
              <a:off x="6523721" y="1052736"/>
              <a:ext cx="1980000" cy="83954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cs typeface="Arial" panose="020B0604020202020204" pitchFamily="34" charset="0"/>
                </a:rPr>
                <a:t>Количество кодов:</a:t>
              </a:r>
            </a:p>
            <a:p>
              <a:r>
                <a:rPr lang="ru-RU" sz="1600" dirty="0">
                  <a:cs typeface="Arial" panose="020B0604020202020204" pitchFamily="34" charset="0"/>
                </a:rPr>
                <a:t>     </a:t>
              </a:r>
              <a:r>
                <a:rPr lang="ru-RU" sz="1600" i="1" dirty="0">
                  <a:cs typeface="Arial" panose="020B0604020202020204" pitchFamily="34" charset="0"/>
                </a:rPr>
                <a:t>из МКБ-10 – 3 720</a:t>
              </a:r>
            </a:p>
            <a:p>
              <a:r>
                <a:rPr lang="ru-RU" sz="1600" i="1" dirty="0">
                  <a:cs typeface="Arial" panose="020B0604020202020204" pitchFamily="34" charset="0"/>
                </a:rPr>
                <a:t>     из МКБ-9   –   859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B654FAC2-E38A-4CC4-9B1A-B00FB4B64DE1}"/>
                </a:ext>
              </a:extLst>
            </p:cNvPr>
            <p:cNvSpPr txBox="1"/>
            <p:nvPr/>
          </p:nvSpPr>
          <p:spPr>
            <a:xfrm>
              <a:off x="2449088" y="5711330"/>
              <a:ext cx="2638799" cy="83954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cs typeface="Arial" panose="020B0604020202020204" pitchFamily="34" charset="0"/>
                </a:rPr>
                <a:t>Количество кодов:</a:t>
              </a:r>
            </a:p>
            <a:p>
              <a:r>
                <a:rPr lang="ru-RU" sz="1600" dirty="0">
                  <a:cs typeface="Arial" panose="020B0604020202020204" pitchFamily="34" charset="0"/>
                </a:rPr>
                <a:t>     </a:t>
              </a:r>
              <a:r>
                <a:rPr lang="ru-RU" sz="1600" i="1" dirty="0">
                  <a:cs typeface="Arial" panose="020B0604020202020204" pitchFamily="34" charset="0"/>
                </a:rPr>
                <a:t>из МКБ-10 –  4 212</a:t>
              </a:r>
            </a:p>
            <a:p>
              <a:r>
                <a:rPr lang="ru-RU" sz="1600" i="1" dirty="0">
                  <a:cs typeface="Arial" panose="020B0604020202020204" pitchFamily="34" charset="0"/>
                </a:rPr>
                <a:t>     из МКБ-9   –  2 438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xmlns="" id="{5C2472AC-2046-4C1A-BC79-CC3DF769FD5A}"/>
                </a:ext>
              </a:extLst>
            </p:cNvPr>
            <p:cNvSpPr txBox="1"/>
            <p:nvPr/>
          </p:nvSpPr>
          <p:spPr>
            <a:xfrm>
              <a:off x="5120480" y="5706179"/>
              <a:ext cx="2625358" cy="83954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cs typeface="Arial" panose="020B0604020202020204" pitchFamily="34" charset="0"/>
                </a:rPr>
                <a:t>Количество кодов:</a:t>
              </a:r>
            </a:p>
            <a:p>
              <a:r>
                <a:rPr lang="ru-RU" sz="1600" dirty="0">
                  <a:cs typeface="Arial" panose="020B0604020202020204" pitchFamily="34" charset="0"/>
                </a:rPr>
                <a:t>     </a:t>
              </a:r>
              <a:r>
                <a:rPr lang="ru-RU" sz="1600" i="1" dirty="0">
                  <a:cs typeface="Arial" panose="020B0604020202020204" pitchFamily="34" charset="0"/>
                </a:rPr>
                <a:t>из МКБ-10 – 1 296</a:t>
              </a:r>
            </a:p>
            <a:p>
              <a:r>
                <a:rPr lang="ru-RU" sz="1600" i="1" dirty="0">
                  <a:cs typeface="Arial" panose="020B0604020202020204" pitchFamily="34" charset="0"/>
                </a:rPr>
                <a:t>     из МКБ-9   –    638</a:t>
              </a:r>
            </a:p>
          </p:txBody>
        </p:sp>
        <p:cxnSp>
          <p:nvCxnSpPr>
            <p:cNvPr id="52" name="Прямая со стрелкой 51">
              <a:extLst>
                <a:ext uri="{FF2B5EF4-FFF2-40B4-BE49-F238E27FC236}">
                  <a16:creationId xmlns:a16="http://schemas.microsoft.com/office/drawing/2014/main" xmlns="" id="{5CD18F25-2565-47FB-83CF-4DABF00BA7C9}"/>
                </a:ext>
              </a:extLst>
            </p:cNvPr>
            <p:cNvCxnSpPr>
              <a:cxnSpLocks/>
              <a:stCxn id="20" idx="2"/>
              <a:endCxn id="30" idx="0"/>
            </p:cNvCxnSpPr>
            <p:nvPr/>
          </p:nvCxnSpPr>
          <p:spPr>
            <a:xfrm>
              <a:off x="4403592" y="2577424"/>
              <a:ext cx="2029192" cy="14537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>
              <a:extLst>
                <a:ext uri="{FF2B5EF4-FFF2-40B4-BE49-F238E27FC236}">
                  <a16:creationId xmlns:a16="http://schemas.microsoft.com/office/drawing/2014/main" xmlns="" id="{425A50FD-5127-4047-9E9D-43789A2346A3}"/>
                </a:ext>
              </a:extLst>
            </p:cNvPr>
            <p:cNvCxnSpPr>
              <a:cxnSpLocks/>
              <a:stCxn id="24" idx="2"/>
              <a:endCxn id="27" idx="0"/>
            </p:cNvCxnSpPr>
            <p:nvPr/>
          </p:nvCxnSpPr>
          <p:spPr>
            <a:xfrm flipH="1">
              <a:off x="3768488" y="2577424"/>
              <a:ext cx="4661780" cy="145371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>
              <a:extLst>
                <a:ext uri="{FF2B5EF4-FFF2-40B4-BE49-F238E27FC236}">
                  <a16:creationId xmlns:a16="http://schemas.microsoft.com/office/drawing/2014/main" xmlns="" id="{94A84121-8BA1-46C2-8FD3-51B7E770576F}"/>
                </a:ext>
              </a:extLst>
            </p:cNvPr>
            <p:cNvCxnSpPr>
              <a:cxnSpLocks/>
            </p:cNvCxnSpPr>
            <p:nvPr/>
          </p:nvCxnSpPr>
          <p:spPr>
            <a:xfrm>
              <a:off x="8459736" y="2508591"/>
              <a:ext cx="660600" cy="152255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Прямая со стрелкой 58">
              <a:extLst>
                <a:ext uri="{FF2B5EF4-FFF2-40B4-BE49-F238E27FC236}">
                  <a16:creationId xmlns:a16="http://schemas.microsoft.com/office/drawing/2014/main" xmlns="" id="{5F2612C3-A754-440A-B02A-82473D7589B3}"/>
                </a:ext>
              </a:extLst>
            </p:cNvPr>
            <p:cNvCxnSpPr>
              <a:cxnSpLocks/>
            </p:cNvCxnSpPr>
            <p:nvPr/>
          </p:nvCxnSpPr>
          <p:spPr>
            <a:xfrm>
              <a:off x="4423743" y="2508591"/>
              <a:ext cx="4651492" cy="152255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xmlns="" id="{E2E07A3C-8DF4-458E-AA6D-E16F19DE9B8E}"/>
                </a:ext>
              </a:extLst>
            </p:cNvPr>
            <p:cNvSpPr txBox="1"/>
            <p:nvPr/>
          </p:nvSpPr>
          <p:spPr>
            <a:xfrm rot="20663357">
              <a:off x="6208743" y="2801498"/>
              <a:ext cx="1335048" cy="27984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rgbClr val="002060"/>
                  </a:solidFill>
                  <a:cs typeface="Arial" panose="020B0604020202020204" pitchFamily="34" charset="0"/>
                </a:rPr>
                <a:t>274 629 </a:t>
              </a:r>
              <a:r>
                <a:rPr lang="ru-RU" sz="1200" i="1" dirty="0">
                  <a:solidFill>
                    <a:srgbClr val="002060"/>
                  </a:solidFill>
                  <a:cs typeface="Arial" panose="020B0604020202020204" pitchFamily="34" charset="0"/>
                </a:rPr>
                <a:t>случаев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xmlns="" id="{E5B8F4A7-2B2F-4E32-AE57-33FE481CCF6B}"/>
                </a:ext>
              </a:extLst>
            </p:cNvPr>
            <p:cNvSpPr txBox="1"/>
            <p:nvPr/>
          </p:nvSpPr>
          <p:spPr>
            <a:xfrm rot="20663357">
              <a:off x="6460846" y="2953987"/>
              <a:ext cx="1335048" cy="27984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rgbClr val="002060"/>
                  </a:solidFill>
                  <a:cs typeface="Arial" panose="020B0604020202020204" pitchFamily="34" charset="0"/>
                </a:rPr>
                <a:t>23,2 млрд. тенге</a:t>
              </a:r>
              <a:endParaRPr lang="ru-RU" sz="1200" i="1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3C2BD6DB-76FA-4F9E-95DF-5B12C69181EF}"/>
                </a:ext>
              </a:extLst>
            </p:cNvPr>
            <p:cNvSpPr txBox="1"/>
            <p:nvPr/>
          </p:nvSpPr>
          <p:spPr>
            <a:xfrm rot="3668166">
              <a:off x="8225824" y="3089467"/>
              <a:ext cx="1335048" cy="22052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rgbClr val="002060"/>
                  </a:solidFill>
                  <a:cs typeface="Arial" panose="020B0604020202020204" pitchFamily="34" charset="0"/>
                </a:rPr>
                <a:t>432 073 </a:t>
              </a:r>
              <a:r>
                <a:rPr lang="ru-RU" sz="1200" i="1" dirty="0">
                  <a:solidFill>
                    <a:srgbClr val="002060"/>
                  </a:solidFill>
                  <a:cs typeface="Arial" panose="020B0604020202020204" pitchFamily="34" charset="0"/>
                </a:rPr>
                <a:t>случая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3A569895-E75D-4285-8C70-FBB80226D383}"/>
                </a:ext>
              </a:extLst>
            </p:cNvPr>
            <p:cNvSpPr txBox="1"/>
            <p:nvPr/>
          </p:nvSpPr>
          <p:spPr>
            <a:xfrm rot="3711587">
              <a:off x="8004371" y="3151119"/>
              <a:ext cx="1335048" cy="22052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rgbClr val="002060"/>
                  </a:solidFill>
                  <a:cs typeface="Arial" panose="020B0604020202020204" pitchFamily="34" charset="0"/>
                </a:rPr>
                <a:t>9,1 млрд. тенге</a:t>
              </a:r>
              <a:endParaRPr lang="ru-RU" sz="1200" i="1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xmlns="" id="{4E33B397-29D2-4264-BC18-015D9C373CB3}"/>
                </a:ext>
              </a:extLst>
            </p:cNvPr>
            <p:cNvSpPr txBox="1"/>
            <p:nvPr/>
          </p:nvSpPr>
          <p:spPr>
            <a:xfrm rot="861062">
              <a:off x="7191982" y="3372671"/>
              <a:ext cx="1335048" cy="27984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rgbClr val="0070C0"/>
                  </a:solidFill>
                  <a:cs typeface="Arial" panose="020B0604020202020204" pitchFamily="34" charset="0"/>
                </a:rPr>
                <a:t>596 225 случаев</a:t>
              </a:r>
              <a:endParaRPr lang="ru-RU" sz="1200" i="1" dirty="0">
                <a:solidFill>
                  <a:srgbClr val="0070C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xmlns="" id="{9C675EC0-8E94-40ED-8776-4919A7D82BA5}"/>
                </a:ext>
              </a:extLst>
            </p:cNvPr>
            <p:cNvSpPr txBox="1"/>
            <p:nvPr/>
          </p:nvSpPr>
          <p:spPr>
            <a:xfrm rot="855485">
              <a:off x="7043685" y="3572807"/>
              <a:ext cx="1335048" cy="27984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rgbClr val="0070C0"/>
                  </a:solidFill>
                  <a:cs typeface="Arial" panose="020B0604020202020204" pitchFamily="34" charset="0"/>
                </a:rPr>
                <a:t>44,5 млрд. тенге</a:t>
              </a:r>
              <a:endParaRPr lang="ru-RU" sz="1200" i="1" dirty="0">
                <a:solidFill>
                  <a:srgbClr val="0070C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xmlns="" id="{0F8EC371-5BAC-46E8-94F2-EDF1B5EB6873}"/>
                </a:ext>
              </a:extLst>
            </p:cNvPr>
            <p:cNvSpPr txBox="1"/>
            <p:nvPr/>
          </p:nvSpPr>
          <p:spPr>
            <a:xfrm rot="1864615">
              <a:off x="5389282" y="3437737"/>
              <a:ext cx="1335048" cy="27984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rgbClr val="0070C0"/>
                  </a:solidFill>
                  <a:cs typeface="Arial" panose="020B0604020202020204" pitchFamily="34" charset="0"/>
                </a:rPr>
                <a:t>513 285 случаев</a:t>
              </a:r>
              <a:endParaRPr lang="ru-RU" sz="1200" i="1" dirty="0">
                <a:solidFill>
                  <a:srgbClr val="0070C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xmlns="" id="{F849AE5D-775E-4C6D-9343-5A5422638732}"/>
                </a:ext>
              </a:extLst>
            </p:cNvPr>
            <p:cNvSpPr txBox="1"/>
            <p:nvPr/>
          </p:nvSpPr>
          <p:spPr>
            <a:xfrm rot="1775873">
              <a:off x="4959952" y="3497929"/>
              <a:ext cx="1335048" cy="279847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rgbClr val="0070C0"/>
                  </a:solidFill>
                  <a:cs typeface="Arial" panose="020B0604020202020204" pitchFamily="34" charset="0"/>
                </a:rPr>
                <a:t>53,1 млрд. тенге</a:t>
              </a:r>
              <a:endParaRPr lang="ru-RU" sz="1200" i="1" dirty="0">
                <a:solidFill>
                  <a:srgbClr val="0070C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xmlns="" id="{C01A6A20-9C46-4B24-B8EF-8E112297C8E0}"/>
                </a:ext>
              </a:extLst>
            </p:cNvPr>
            <p:cNvSpPr txBox="1"/>
            <p:nvPr/>
          </p:nvSpPr>
          <p:spPr>
            <a:xfrm>
              <a:off x="7808617" y="5706179"/>
              <a:ext cx="2625358" cy="839540"/>
            </a:xfrm>
            <a:prstGeom prst="rect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cs typeface="Arial" panose="020B0604020202020204" pitchFamily="34" charset="0"/>
                </a:rPr>
                <a:t>Количество кодов:</a:t>
              </a:r>
            </a:p>
            <a:p>
              <a:r>
                <a:rPr lang="ru-RU" sz="1600" dirty="0">
                  <a:cs typeface="Arial" panose="020B0604020202020204" pitchFamily="34" charset="0"/>
                </a:rPr>
                <a:t>     </a:t>
              </a:r>
              <a:r>
                <a:rPr lang="ru-RU" sz="1600" i="1" dirty="0">
                  <a:cs typeface="Arial" panose="020B0604020202020204" pitchFamily="34" charset="0"/>
                </a:rPr>
                <a:t>из МКБ-10 – 4 565</a:t>
              </a:r>
            </a:p>
            <a:p>
              <a:r>
                <a:rPr lang="ru-RU" sz="1600" i="1" dirty="0">
                  <a:cs typeface="Arial" panose="020B0604020202020204" pitchFamily="34" charset="0"/>
                </a:rPr>
                <a:t>     из МКБ-9   –      79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251888" y="5071869"/>
              <a:ext cx="1830064" cy="310941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274 629 </a:t>
              </a:r>
              <a:r>
                <a:rPr lang="ru-RU" sz="1400" i="1" dirty="0">
                  <a:cs typeface="Arial" panose="020B0604020202020204" pitchFamily="34" charset="0"/>
                </a:rPr>
                <a:t>случаев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324142" y="5064111"/>
              <a:ext cx="1433814" cy="310941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400" dirty="0">
                  <a:solidFill>
                    <a:schemeClr val="bg1"/>
                  </a:solidFill>
                  <a:cs typeface="Arial" panose="020B0604020202020204" pitchFamily="34" charset="0"/>
                </a:rPr>
                <a:t>513 285 </a:t>
              </a:r>
              <a:r>
                <a:rPr lang="ru-RU" sz="1400" i="1" dirty="0">
                  <a:cs typeface="Arial" panose="020B0604020202020204" pitchFamily="34" charset="0"/>
                </a:rPr>
                <a:t>случая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8978199" y="5055751"/>
              <a:ext cx="1444051" cy="279847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r"/>
              <a:r>
                <a:rPr lang="ru-RU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596 225 </a:t>
              </a:r>
              <a:r>
                <a:rPr lang="ru-RU" sz="1200" i="1" dirty="0">
                  <a:cs typeface="Arial" panose="020B0604020202020204" pitchFamily="34" charset="0"/>
                </a:rPr>
                <a:t>случаев</a:t>
              </a:r>
            </a:p>
          </p:txBody>
        </p:sp>
      </p:grpSp>
      <p:pic>
        <p:nvPicPr>
          <p:cNvPr id="55" name="Рисунок 54">
            <a:extLst>
              <a:ext uri="{FF2B5EF4-FFF2-40B4-BE49-F238E27FC236}">
                <a16:creationId xmlns:a16="http://schemas.microsoft.com/office/drawing/2014/main" xmlns="" id="{3C87D8FF-705C-43A3-BE53-69CCC3592D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56" name="Номер слайда 3">
            <a:extLst>
              <a:ext uri="{FF2B5EF4-FFF2-40B4-BE49-F238E27FC236}">
                <a16:creationId xmlns:a16="http://schemas.microsoft.com/office/drawing/2014/main" xmlns="" id="{EB075942-7A1E-40B4-A295-2CD8F088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34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5427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Планирование объемов и затрат на оказание стационарной медицинской помощи</a:t>
            </a:r>
            <a:endParaRPr lang="ru-RU" sz="25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35</a:t>
            </a:fld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3C7ADE7-7F8C-1947-A0A6-C3D98349A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Font typeface="+mj-lt"/>
              <a:buAutoNum type="arabicPeriod"/>
            </a:pPr>
            <a:r>
              <a:rPr lang="ru-RU" b="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Планирование</a:t>
            </a:r>
            <a:r>
              <a:rPr lang="ru-RU" b="0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b="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затрат с учетом показателей предшествующего периода</a:t>
            </a:r>
            <a:r>
              <a:rPr lang="en-US" b="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b="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за три года и планируемого местными исполнительными органами изменений коечного фонда.</a:t>
            </a:r>
            <a:endParaRPr lang="ru-RU" b="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lvl="1" algn="just">
              <a:buFont typeface="+mj-lt"/>
              <a:buAutoNum type="arabicPeriod"/>
            </a:pPr>
            <a:r>
              <a:rPr lang="ru-RU" b="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Прогнозное количество койко-дней и количества пролеченных случаев устанавливается из количества койко-дней  и количества пролеченных случаев в предшествующем отчетном периоде, с учетом показателей прироста населения и предельные объемы определяются, согласно индикаторам Государственной программы. </a:t>
            </a:r>
          </a:p>
        </p:txBody>
      </p:sp>
    </p:spTree>
    <p:extLst>
      <p:ext uri="{BB962C8B-B14F-4D97-AF65-F5344CB8AC3E}">
        <p14:creationId xmlns:p14="http://schemas.microsoft.com/office/powerpoint/2010/main" val="20843743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Планирование затрат на оказание высокотехнологичных медицинских услуг в рамках ГОБМП и в системе ОСМС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36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9" name="Объект 4">
            <a:extLst>
              <a:ext uri="{FF2B5EF4-FFF2-40B4-BE49-F238E27FC236}">
                <a16:creationId xmlns:a16="http://schemas.microsoft.com/office/drawing/2014/main" xmlns="" id="{6DE56A23-F064-496E-A7C1-5D8C1B2265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9573470"/>
              </p:ext>
            </p:extLst>
          </p:nvPr>
        </p:nvGraphicFramePr>
        <p:xfrm>
          <a:off x="492369" y="1354015"/>
          <a:ext cx="10861431" cy="4822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76159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ВОССТАНОВИТЕЛЬНОЕ ЛЕЧЕНИЕ И МЕДИЦИНСКАЯ РЕАБИЛИТАЦИЯ</a:t>
            </a:r>
            <a:endParaRPr lang="ru-RU" sz="4000" b="1" cap="all" dirty="0">
              <a:solidFill>
                <a:srgbClr val="002060"/>
              </a:solidFill>
              <a:latin typeface="Arial Narrow" panose="020B0606020202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9157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Нормативно-правовое регулирование в сфере оказания медицинской реабилитации и восстановительного лечения</a:t>
            </a:r>
            <a:endParaRPr lang="ru-RU" sz="28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D865E1F-8458-4407-BD53-197E97BF1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981" y="937263"/>
            <a:ext cx="11506345" cy="1619832"/>
          </a:xfrm>
        </p:spPr>
        <p:txBody>
          <a:bodyPr>
            <a:normAutofit/>
          </a:bodyPr>
          <a:lstStyle/>
          <a:p>
            <a:pPr marL="0" lvl="0" algn="just" defTabSz="844550"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Приказ Министра здравоохранения и социального развития РК от 27 февраля 2015 года №98 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«Об утверждении Правил восстановительного лечения и медицинской реабилитации, в том числе детской медицинской реабилитации»;</a:t>
            </a:r>
          </a:p>
          <a:p>
            <a:pPr marL="0" lvl="0" algn="just" defTabSz="844550">
              <a:spcBef>
                <a:spcPct val="0"/>
              </a:spcBef>
              <a:spcAft>
                <a:spcPct val="35000"/>
              </a:spcAft>
              <a:buNone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Проект приказа Министра здравоохранения РК о внесении изменений в приказ от 27 декабря 2017 года №759 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стандарта организации оказания медицинской реабилитации населению  РК»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 Narrow" panose="020B0606020202030204" pitchFamily="34" charset="0"/>
              </a:rPr>
              <a:pPr/>
              <a:t>38</a:t>
            </a:fld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F5A1557F-1FB2-474D-95A5-A375ECD467B9}"/>
              </a:ext>
            </a:extLst>
          </p:cNvPr>
          <p:cNvGrpSpPr/>
          <p:nvPr/>
        </p:nvGrpSpPr>
        <p:grpSpPr>
          <a:xfrm>
            <a:off x="275293" y="2361053"/>
            <a:ext cx="2570908" cy="2010070"/>
            <a:chOff x="1044304" y="4063731"/>
            <a:chExt cx="2223771" cy="152886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DD40E70E-45F8-4841-860B-B88BCA8D7C61}"/>
                </a:ext>
              </a:extLst>
            </p:cNvPr>
            <p:cNvSpPr txBox="1"/>
            <p:nvPr/>
          </p:nvSpPr>
          <p:spPr>
            <a:xfrm>
              <a:off x="1065659" y="4063731"/>
              <a:ext cx="1068674" cy="257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 – 2 этап</a:t>
              </a:r>
              <a:r>
                <a:rPr lang="en-US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endPara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" name="Группа 10">
              <a:extLst>
                <a:ext uri="{FF2B5EF4-FFF2-40B4-BE49-F238E27FC236}">
                  <a16:creationId xmlns:a16="http://schemas.microsoft.com/office/drawing/2014/main" xmlns="" id="{145FC642-284A-498F-B55C-C76C5871BD93}"/>
                </a:ext>
              </a:extLst>
            </p:cNvPr>
            <p:cNvGrpSpPr/>
            <p:nvPr/>
          </p:nvGrpSpPr>
          <p:grpSpPr>
            <a:xfrm>
              <a:off x="1044304" y="4377654"/>
              <a:ext cx="2223771" cy="1214946"/>
              <a:chOff x="816845" y="3615156"/>
              <a:chExt cx="2223771" cy="1214946"/>
            </a:xfrm>
          </p:grpSpPr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xmlns="" id="{CA5D3DB9-0B05-42BB-87F6-6A0F1ED26CA3}"/>
                  </a:ext>
                </a:extLst>
              </p:cNvPr>
              <p:cNvSpPr/>
              <p:nvPr/>
            </p:nvSpPr>
            <p:spPr>
              <a:xfrm>
                <a:off x="838200" y="3615156"/>
                <a:ext cx="2202416" cy="121494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8A34824D-43C1-4319-A7FE-49A8250FC4D7}"/>
                  </a:ext>
                </a:extLst>
              </p:cNvPr>
              <p:cNvSpPr txBox="1"/>
              <p:nvPr/>
            </p:nvSpPr>
            <p:spPr>
              <a:xfrm>
                <a:off x="816845" y="3925929"/>
                <a:ext cx="2106457" cy="8427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1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Инфаркт миокарда</a:t>
                </a:r>
              </a:p>
              <a:p>
                <a:r>
                  <a:rPr lang="ru-RU" sz="11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 Внутримозговое кровоизлияние</a:t>
                </a:r>
              </a:p>
              <a:p>
                <a:r>
                  <a:rPr lang="ru-RU" sz="11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 Инфаркт мозга</a:t>
                </a:r>
              </a:p>
              <a:p>
                <a:r>
                  <a:rPr lang="ru-RU" sz="11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4. Нейрохирургия</a:t>
                </a:r>
              </a:p>
              <a:p>
                <a:r>
                  <a:rPr lang="ru-RU" sz="11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5. Травматология и ортопедия</a:t>
                </a:r>
              </a:p>
              <a:p>
                <a:r>
                  <a:rPr lang="ru-RU" sz="11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6. Кардиохирургические операции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F917490F-F14D-4D21-9D6B-9AAEE0979172}"/>
                  </a:ext>
                </a:extLst>
              </p:cNvPr>
              <p:cNvSpPr txBox="1"/>
              <p:nvPr/>
            </p:nvSpPr>
            <p:spPr>
              <a:xfrm>
                <a:off x="816846" y="3648930"/>
                <a:ext cx="1931363" cy="3511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 профилей реабилитации</a:t>
                </a:r>
              </a:p>
              <a:p>
                <a:r>
                  <a:rPr lang="ru-RU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(проект)</a:t>
                </a:r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xmlns="" id="{03759F32-B343-45DD-9701-155822E63706}"/>
              </a:ext>
            </a:extLst>
          </p:cNvPr>
          <p:cNvGrpSpPr/>
          <p:nvPr/>
        </p:nvGrpSpPr>
        <p:grpSpPr>
          <a:xfrm>
            <a:off x="2846202" y="2361053"/>
            <a:ext cx="3691757" cy="2542505"/>
            <a:chOff x="3074803" y="2573509"/>
            <a:chExt cx="3691757" cy="2542505"/>
          </a:xfrm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44206BFC-51AA-4FE9-8788-AC62233E2AE2}"/>
                </a:ext>
              </a:extLst>
            </p:cNvPr>
            <p:cNvSpPr/>
            <p:nvPr/>
          </p:nvSpPr>
          <p:spPr>
            <a:xfrm>
              <a:off x="3232688" y="2986237"/>
              <a:ext cx="3274791" cy="1314474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E57D54EA-6414-44D4-963B-F36E36E0B882}"/>
                </a:ext>
              </a:extLst>
            </p:cNvPr>
            <p:cNvSpPr txBox="1"/>
            <p:nvPr/>
          </p:nvSpPr>
          <p:spPr>
            <a:xfrm>
              <a:off x="3274248" y="3216765"/>
              <a:ext cx="3492312" cy="13926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5479" indent="53579">
                <a:spcAft>
                  <a:spcPts val="450"/>
                </a:spcAft>
                <a:buFont typeface="Arial" panose="020B0604020202020204" pitchFamily="34" charset="0"/>
                <a:buChar char="•"/>
              </a:pPr>
              <a:r>
                <a:rPr lang="ru-RU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КЗГ лечение + 1 + 2 этап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8723</a:t>
              </a:r>
              <a:r>
                <a:rPr lang="ru-RU" sz="1000" dirty="0">
                  <a:latin typeface="Arial" panose="020B0604020202020204" pitchFamily="34" charset="0"/>
                  <a:cs typeface="Arial" panose="020B0604020202020204" pitchFamily="34" charset="0"/>
                </a:rPr>
                <a:t>чел.;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ru-RU" sz="1000" dirty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ru-RU" sz="1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000" dirty="0" err="1">
                  <a:latin typeface="Arial" panose="020B0604020202020204" pitchFamily="34" charset="0"/>
                  <a:cs typeface="Arial" panose="020B0604020202020204" pitchFamily="34" charset="0"/>
                </a:rPr>
                <a:t>млрд.тг</a:t>
              </a:r>
              <a:r>
                <a:rPr lang="ru-RU" sz="10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5479" indent="53579">
                <a:spcAft>
                  <a:spcPts val="450"/>
                </a:spcAft>
                <a:buFont typeface="Arial" panose="020B0604020202020204" pitchFamily="34" charset="0"/>
                <a:buChar char="•"/>
              </a:pPr>
              <a:r>
                <a:rPr lang="ru-RU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КЗГ только 2 этап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ru-RU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900" dirty="0">
                  <a:latin typeface="Arial" panose="020B0604020202020204" pitchFamily="34" charset="0"/>
                  <a:cs typeface="Arial" panose="020B0604020202020204" pitchFamily="34" charset="0"/>
                </a:rPr>
                <a:t>20 617 чел.; 2,4 </a:t>
              </a:r>
              <a:r>
                <a:rPr lang="ru-RU" sz="900" dirty="0" err="1">
                  <a:latin typeface="Arial" panose="020B0604020202020204" pitchFamily="34" charset="0"/>
                  <a:cs typeface="Arial" panose="020B0604020202020204" pitchFamily="34" charset="0"/>
                </a:rPr>
                <a:t>млрд.тг</a:t>
              </a:r>
              <a:r>
                <a:rPr lang="ru-RU" sz="9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 marL="15479" indent="53579">
                <a:spcAft>
                  <a:spcPts val="450"/>
                </a:spcAft>
                <a:buFont typeface="Arial" panose="020B0604020202020204" pitchFamily="34" charset="0"/>
                <a:buChar char="•"/>
              </a:pPr>
              <a:r>
                <a:rPr lang="ru-RU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КЗГ лечение + 1 этап </a:t>
              </a:r>
              <a:r>
                <a:rPr lang="ru-RU" sz="1200" dirty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sz="1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имели показания, </a:t>
              </a:r>
              <a:br>
                <a:rPr lang="ru-RU" sz="1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1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но не получили</a:t>
              </a:r>
              <a:r>
                <a:rPr lang="ru-RU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этап </a:t>
              </a:r>
              <a:r>
                <a:rPr lang="ru-RU" sz="1200" dirty="0">
                  <a:latin typeface="Arial" panose="020B0604020202020204" pitchFamily="34" charset="0"/>
                  <a:cs typeface="Arial" panose="020B0604020202020204" pitchFamily="34" charset="0"/>
                </a:rPr>
                <a:t>62 092 чел. 7,3 </a:t>
              </a:r>
              <a:r>
                <a:rPr lang="ru-RU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млрд.тг</a:t>
              </a:r>
              <a:r>
                <a:rPr lang="ru-RU" sz="1200" dirty="0">
                  <a:latin typeface="Arial" panose="020B0604020202020204" pitchFamily="34" charset="0"/>
                  <a:cs typeface="Arial" panose="020B0604020202020204" pitchFamily="34" charset="0"/>
                </a:rPr>
                <a:t>.)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endParaRPr lang="ru-RU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5F673A57-2856-415C-B4B7-42C574FB198C}"/>
                </a:ext>
              </a:extLst>
            </p:cNvPr>
            <p:cNvSpPr txBox="1"/>
            <p:nvPr/>
          </p:nvSpPr>
          <p:spPr>
            <a:xfrm>
              <a:off x="3276324" y="2960345"/>
              <a:ext cx="10342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Оплата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endParaRPr lang="ru-RU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F80C8212-4C6C-4CA8-9680-F8EF2D3450C7}"/>
                </a:ext>
              </a:extLst>
            </p:cNvPr>
            <p:cNvSpPr txBox="1"/>
            <p:nvPr/>
          </p:nvSpPr>
          <p:spPr>
            <a:xfrm>
              <a:off x="3074803" y="2573509"/>
              <a:ext cx="218040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600" b="1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Текущая ситуация</a:t>
              </a:r>
              <a:r>
                <a:rPr lang="en-US" sz="1600" b="1" dirty="0">
                  <a:solidFill>
                    <a:schemeClr val="accent6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endParaRPr lang="ru-RU" sz="1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079E4F29-61D3-4EF8-8B5D-336D5CD92C95}"/>
                </a:ext>
              </a:extLst>
            </p:cNvPr>
            <p:cNvSpPr txBox="1"/>
            <p:nvPr/>
          </p:nvSpPr>
          <p:spPr>
            <a:xfrm>
              <a:off x="3850675" y="4377350"/>
              <a:ext cx="265680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Итого в 2018г.</a:t>
              </a:r>
              <a:r>
                <a:rPr lang="en-US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ru-RU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29 340 чел. на 9,5 </a:t>
              </a:r>
              <a:r>
                <a:rPr lang="ru-RU" sz="14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млрд.тг</a:t>
              </a:r>
              <a:r>
                <a:rPr lang="ru-RU" sz="1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получили услуги</a:t>
              </a:r>
            </a:p>
          </p:txBody>
        </p:sp>
      </p:grp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xmlns="" id="{104BEE7F-A862-4D1F-AA6A-6E0F2B61BA9D}"/>
              </a:ext>
            </a:extLst>
          </p:cNvPr>
          <p:cNvCxnSpPr>
            <a:cxnSpLocks/>
          </p:cNvCxnSpPr>
          <p:nvPr/>
        </p:nvCxnSpPr>
        <p:spPr>
          <a:xfrm>
            <a:off x="233494" y="4709676"/>
            <a:ext cx="6304465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xmlns="" id="{D37FDE85-D2D6-4F6E-872F-541968176A01}"/>
              </a:ext>
            </a:extLst>
          </p:cNvPr>
          <p:cNvCxnSpPr>
            <a:cxnSpLocks/>
          </p:cNvCxnSpPr>
          <p:nvPr/>
        </p:nvCxnSpPr>
        <p:spPr>
          <a:xfrm flipV="1">
            <a:off x="6537959" y="2743342"/>
            <a:ext cx="0" cy="195311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7810494A-44DF-4F3E-AC9E-B38BE41B7449}"/>
              </a:ext>
            </a:extLst>
          </p:cNvPr>
          <p:cNvSpPr txBox="1"/>
          <p:nvPr/>
        </p:nvSpPr>
        <p:spPr>
          <a:xfrm>
            <a:off x="299981" y="4709676"/>
            <a:ext cx="8744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этап</a:t>
            </a: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17">
            <a:extLst>
              <a:ext uri="{FF2B5EF4-FFF2-40B4-BE49-F238E27FC236}">
                <a16:creationId xmlns:a16="http://schemas.microsoft.com/office/drawing/2014/main" xmlns="" id="{19989A7E-06D4-4276-B80D-31FBBF12571B}"/>
              </a:ext>
            </a:extLst>
          </p:cNvPr>
          <p:cNvSpPr/>
          <p:nvPr/>
        </p:nvSpPr>
        <p:spPr>
          <a:xfrm>
            <a:off x="1550340" y="5293267"/>
            <a:ext cx="3354428" cy="7590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ПМСП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Маршрутизация пациентов на реабилитацию</a:t>
            </a:r>
          </a:p>
          <a:p>
            <a:pPr algn="ctr"/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Стрелка: вниз 43">
            <a:extLst>
              <a:ext uri="{FF2B5EF4-FFF2-40B4-BE49-F238E27FC236}">
                <a16:creationId xmlns:a16="http://schemas.microsoft.com/office/drawing/2014/main" xmlns="" id="{A844D0D6-B7E5-4FCF-91C6-3AA2F862CC55}"/>
              </a:ext>
            </a:extLst>
          </p:cNvPr>
          <p:cNvSpPr/>
          <p:nvPr/>
        </p:nvSpPr>
        <p:spPr>
          <a:xfrm>
            <a:off x="3025485" y="4801719"/>
            <a:ext cx="404138" cy="4169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Century Gothic" panose="020B0502020202020204" pitchFamily="34" charset="0"/>
            </a:endParaRPr>
          </a:p>
        </p:txBody>
      </p:sp>
      <p:cxnSp>
        <p:nvCxnSpPr>
          <p:cNvPr id="45" name="Соединитель: уступ 44">
            <a:extLst>
              <a:ext uri="{FF2B5EF4-FFF2-40B4-BE49-F238E27FC236}">
                <a16:creationId xmlns:a16="http://schemas.microsoft.com/office/drawing/2014/main" xmlns="" id="{D9B4D5F2-D017-44B9-B7E4-0467CBF5CB4F}"/>
              </a:ext>
            </a:extLst>
          </p:cNvPr>
          <p:cNvCxnSpPr>
            <a:cxnSpLocks/>
          </p:cNvCxnSpPr>
          <p:nvPr/>
        </p:nvCxnSpPr>
        <p:spPr>
          <a:xfrm>
            <a:off x="6770808" y="5369453"/>
            <a:ext cx="1209150" cy="682818"/>
          </a:xfrm>
          <a:prstGeom prst="bentConnector3">
            <a:avLst>
              <a:gd name="adj1" fmla="val 77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Соединитель: уступ 45">
            <a:extLst>
              <a:ext uri="{FF2B5EF4-FFF2-40B4-BE49-F238E27FC236}">
                <a16:creationId xmlns:a16="http://schemas.microsoft.com/office/drawing/2014/main" xmlns="" id="{25A2594D-4A3A-44C5-A1D1-E1C843764A26}"/>
              </a:ext>
            </a:extLst>
          </p:cNvPr>
          <p:cNvCxnSpPr>
            <a:cxnSpLocks/>
          </p:cNvCxnSpPr>
          <p:nvPr/>
        </p:nvCxnSpPr>
        <p:spPr>
          <a:xfrm flipV="1">
            <a:off x="5064493" y="3002249"/>
            <a:ext cx="2985710" cy="2604868"/>
          </a:xfrm>
          <a:prstGeom prst="bentConnector3">
            <a:avLst>
              <a:gd name="adj1" fmla="val 5765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xmlns="" id="{B97C5B11-CBDF-4CFA-A841-28A132C2E6A1}"/>
              </a:ext>
            </a:extLst>
          </p:cNvPr>
          <p:cNvCxnSpPr>
            <a:cxnSpLocks/>
          </p:cNvCxnSpPr>
          <p:nvPr/>
        </p:nvCxnSpPr>
        <p:spPr>
          <a:xfrm>
            <a:off x="6784060" y="4289276"/>
            <a:ext cx="11757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xmlns="" id="{D7E83504-D861-4F33-97B4-696C210AD9BC}"/>
              </a:ext>
            </a:extLst>
          </p:cNvPr>
          <p:cNvSpPr/>
          <p:nvPr/>
        </p:nvSpPr>
        <p:spPr>
          <a:xfrm>
            <a:off x="8000299" y="2459321"/>
            <a:ext cx="3806028" cy="1122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Круглосуточный стационар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7024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Республиканские РЦ для детей (9 502 чел.)</a:t>
            </a:r>
          </a:p>
          <a:p>
            <a:pPr indent="7024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РЦ, санатории (34 439 чел.)</a:t>
            </a:r>
          </a:p>
          <a:p>
            <a:pPr indent="7024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Санатории туб. (13 983 чел.)</a:t>
            </a:r>
            <a:endParaRPr 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70247">
              <a:buFont typeface="Arial" panose="020B0604020202020204" pitchFamily="34" charset="0"/>
              <a:buChar char="•"/>
            </a:pP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9F809945-D88E-446F-9510-47E4B3F7A6D1}"/>
              </a:ext>
            </a:extLst>
          </p:cNvPr>
          <p:cNvSpPr txBox="1"/>
          <p:nvPr/>
        </p:nvSpPr>
        <p:spPr>
          <a:xfrm>
            <a:off x="10277395" y="3568429"/>
            <a:ext cx="1742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КС – 57 924 чел.</a:t>
            </a: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xmlns="" id="{72CCFB77-8390-46C3-A96F-89168BF3566B}"/>
              </a:ext>
            </a:extLst>
          </p:cNvPr>
          <p:cNvSpPr/>
          <p:nvPr/>
        </p:nvSpPr>
        <p:spPr>
          <a:xfrm>
            <a:off x="7998209" y="3858400"/>
            <a:ext cx="3808117" cy="1135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Дневной стационар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7024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ДС при РЦ, КС (7 167 чел.)</a:t>
            </a:r>
          </a:p>
          <a:p>
            <a:pPr indent="7024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ДС на АПП (проект)</a:t>
            </a:r>
          </a:p>
          <a:p>
            <a:pPr indent="7024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ДС на дому (проект)</a:t>
            </a: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A3CE826A-E4B3-4B0B-8EE8-9A77A725ADD9}"/>
              </a:ext>
            </a:extLst>
          </p:cNvPr>
          <p:cNvSpPr txBox="1"/>
          <p:nvPr/>
        </p:nvSpPr>
        <p:spPr>
          <a:xfrm>
            <a:off x="10547068" y="5006373"/>
            <a:ext cx="1372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 – 7 167 чел.</a:t>
            </a: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xmlns="" id="{74EE7DB5-3DE9-4FEC-A5CB-00C676E314F5}"/>
              </a:ext>
            </a:extLst>
          </p:cNvPr>
          <p:cNvSpPr/>
          <p:nvPr/>
        </p:nvSpPr>
        <p:spPr>
          <a:xfrm>
            <a:off x="7998210" y="5296675"/>
            <a:ext cx="3808115" cy="1135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ПМСП</a:t>
            </a:r>
          </a:p>
          <a:p>
            <a:pPr indent="7024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при ПМСП (проект)</a:t>
            </a:r>
          </a:p>
          <a:p>
            <a:pPr indent="7024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дому (проект)</a:t>
            </a:r>
          </a:p>
          <a:p>
            <a:pPr indent="7024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Телемедицина (проект)</a:t>
            </a:r>
          </a:p>
          <a:p>
            <a:pPr algn="ctr"/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FA1503D9-EBD6-4283-BE92-BBB1D9250E5D}"/>
              </a:ext>
            </a:extLst>
          </p:cNvPr>
          <p:cNvSpPr txBox="1"/>
          <p:nvPr/>
        </p:nvSpPr>
        <p:spPr>
          <a:xfrm>
            <a:off x="10664042" y="6473340"/>
            <a:ext cx="11422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Нет данных</a:t>
            </a:r>
          </a:p>
        </p:txBody>
      </p:sp>
    </p:spTree>
    <p:extLst>
      <p:ext uri="{BB962C8B-B14F-4D97-AF65-F5344CB8AC3E}">
        <p14:creationId xmlns:p14="http://schemas.microsoft.com/office/powerpoint/2010/main" val="38922814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Планирование объемов и затрат на оказание реабилитации 3 этапа в рамках ГОБМП</a:t>
            </a:r>
            <a:endParaRPr lang="ru-RU" sz="25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39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50FC5D-65F4-E94E-B118-0DABA9E89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Планирование</a:t>
            </a:r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затрат с учетом показателей предшествующего периода и планируемого местными исполнительными органами изменений коечного фонда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Прогнозный объем затрат путем умножения прогнозного количества койко-дней на тариф, утвержденный уполномоченным органом.</a:t>
            </a:r>
          </a:p>
          <a:p>
            <a:pPr lvl="0"/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Прогнозное количество койко-дней устанавливается из количества койко-дней в предшествующем отчетном периоде. </a:t>
            </a:r>
          </a:p>
          <a:p>
            <a:pPr lvl="0"/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Прогнозное количество пролеченных случаев по вновь вводимым койкам принимается из расчета работы койки в год –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340 дней </a:t>
            </a:r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средней длительности пребывания больного на койке в предыдущем отчетном периоде.</a:t>
            </a:r>
            <a:endParaRPr lang="ru-RU" sz="2000" b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214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СКОРАЯ МЕДИЦИНСКАЯ ПОМОЩЬ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08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ПАЛЛИАТИВНАЯ ПОМОЩЬ И СЕСТРИНСКИЙ УХОД</a:t>
            </a:r>
            <a:endParaRPr lang="ru-RU" sz="4000" b="1" cap="all" dirty="0">
              <a:solidFill>
                <a:srgbClr val="002060"/>
              </a:solidFill>
              <a:latin typeface="Arial Narrow" panose="020B0606020202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51224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Нормативно-правовое регулирование в сфере оказания паллиативной помощи и сестринского ухода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A49B076E-110F-49AD-A4D4-31BC78C388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061049"/>
          <a:ext cx="10515600" cy="5425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41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5239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Планирование оказания услуг паллиативной помощи и сестринского ухода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42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73C81B93-7B8C-463C-9244-EBD694693A64}"/>
              </a:ext>
            </a:extLst>
          </p:cNvPr>
          <p:cNvGraphicFramePr>
            <a:graphicFrameLocks/>
          </p:cNvGraphicFramePr>
          <p:nvPr/>
        </p:nvGraphicFramePr>
        <p:xfrm>
          <a:off x="1130300" y="1856792"/>
          <a:ext cx="9531782" cy="3595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883585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категорий населения, которым оказывается  паллиативная помощь и сестринский уход</a:t>
            </a:r>
            <a:endParaRPr lang="ru-RU" sz="2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43</a:t>
            </a:fld>
            <a:endParaRPr 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7221F104-2871-4F22-96A6-38075FB54975}"/>
              </a:ext>
            </a:extLst>
          </p:cNvPr>
          <p:cNvSpPr/>
          <p:nvPr/>
        </p:nvSpPr>
        <p:spPr>
          <a:xfrm>
            <a:off x="244420" y="953731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AD546AC-3B1B-4981-9AA7-58833BB944C5}"/>
              </a:ext>
            </a:extLst>
          </p:cNvPr>
          <p:cNvSpPr txBox="1"/>
          <p:nvPr/>
        </p:nvSpPr>
        <p:spPr>
          <a:xfrm>
            <a:off x="879898" y="952156"/>
            <a:ext cx="110880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Министра здравоохранения и социального развития РК от 25 февраля 2015 года №96 «Об утверждении перечня категорий населения, которым оказывается паллиативная помощь и сестринский уход»</a:t>
            </a:r>
          </a:p>
        </p:txBody>
      </p:sp>
      <p:pic>
        <p:nvPicPr>
          <p:cNvPr id="12" name="Рисунок 11" descr="Документ">
            <a:extLst>
              <a:ext uri="{FF2B5EF4-FFF2-40B4-BE49-F238E27FC236}">
                <a16:creationId xmlns:a16="http://schemas.microsoft.com/office/drawing/2014/main" xmlns="" id="{D6FAA278-1ED7-4795-B429-342527A4C3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44420" y="952156"/>
            <a:ext cx="554400" cy="5544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5DCFFFFE-C91A-4387-8CF5-E2FEC8E620F7}"/>
              </a:ext>
            </a:extLst>
          </p:cNvPr>
          <p:cNvSpPr/>
          <p:nvPr/>
        </p:nvSpPr>
        <p:spPr>
          <a:xfrm>
            <a:off x="244420" y="1613323"/>
            <a:ext cx="11723478" cy="4532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tabLst>
                <a:tab pos="3619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1.Паллиативная помощь оказывается: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лицам, страдающим:</a:t>
            </a:r>
          </a:p>
          <a:p>
            <a:pPr marL="896938" indent="-180975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злокачественными новообразованиями 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клинической группы диспансерного наблюдения; </a:t>
            </a:r>
          </a:p>
          <a:p>
            <a:pPr marL="896938" indent="-180975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злокачественными новообразованиями, нуждающиеся в лекарственной коррекции состояния, после проведенного специализированного лечения; </a:t>
            </a:r>
          </a:p>
          <a:p>
            <a:pPr marL="896938" indent="-180975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хроническими прогрессирующими заболеваниями в терминальной стадии (стадия декомпенсации сердечной, легочной, печеночной, почечной недостаточности);</a:t>
            </a:r>
          </a:p>
          <a:p>
            <a:pPr marL="896938" indent="-180975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туберкулезом, состоящим на диспансерном учете по группе 1Г диспансерного учета;</a:t>
            </a:r>
          </a:p>
          <a:p>
            <a:pPr marL="896938" indent="-180975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синдромом приобретенного иммунодефицита 3-4 стадии; </a:t>
            </a:r>
          </a:p>
          <a:p>
            <a:pPr lvl="1">
              <a:spcAft>
                <a:spcPts val="300"/>
              </a:spcAft>
              <a:tabLst>
                <a:tab pos="3619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детям, при прогрессировании злокачественных новообразований на фоне проведенной специфической терапии (химиотерапия, лучевая терапия и хирургическое лечение);</a:t>
            </a:r>
          </a:p>
          <a:p>
            <a:pPr lvl="1">
              <a:spcAft>
                <a:spcPts val="300"/>
              </a:spcAft>
              <a:tabLst>
                <a:tab pos="3619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детям, страдающим лейкозом, при прогрессировании заболевания на фоне проводимой химиотерапии (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химиорезистентность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0" lvl="1">
              <a:spcAft>
                <a:spcPts val="300"/>
              </a:spcAft>
              <a:tabLst>
                <a:tab pos="449263" algn="l"/>
              </a:tabLst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Сестринский уход оказывается: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лицам, указанным в пункте 1 настоящего перечня;</a:t>
            </a:r>
          </a:p>
          <a:p>
            <a:pPr lvl="1">
              <a:spcAft>
                <a:spcPts val="300"/>
              </a:spcAft>
              <a:tabLst>
                <a:tab pos="3619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лицам полностью или частично неспособным к самообслуживанию, нуждающимся в постоянном постороннем уходе, помощи или присмотре, абсолютно зависимым от других лиц в обеспечении жизненно важных социально-бытовых функций вследствие перенесенной болезни.</a:t>
            </a:r>
          </a:p>
        </p:txBody>
      </p:sp>
    </p:spTree>
    <p:extLst>
      <p:ext uri="{BB962C8B-B14F-4D97-AF65-F5344CB8AC3E}">
        <p14:creationId xmlns:p14="http://schemas.microsoft.com/office/powerpoint/2010/main" val="34924656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AD546AC-3B1B-4981-9AA7-58833BB944C5}"/>
              </a:ext>
            </a:extLst>
          </p:cNvPr>
          <p:cNvSpPr txBox="1"/>
          <p:nvPr/>
        </p:nvSpPr>
        <p:spPr>
          <a:xfrm>
            <a:off x="244420" y="952156"/>
            <a:ext cx="11723478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приказе МЗ РК №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168 от 27 марта 2015 года Об утверждении правил оказания паллиативной помощи и сестринского ухода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изм. и доп.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Приказом МЗ РК от 04.05.2019 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№ ҚР ДСМ-62</a:t>
            </a: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Паллиативная помощь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 Narrow" panose="020B0606020202030204" pitchFamily="34" charset="0"/>
              </a:rPr>
              <a:pPr/>
              <a:t>44</a:t>
            </a:fld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5DCFFFFE-C91A-4387-8CF5-E2FEC8E620F7}"/>
              </a:ext>
            </a:extLst>
          </p:cNvPr>
          <p:cNvSpPr/>
          <p:nvPr/>
        </p:nvSpPr>
        <p:spPr>
          <a:xfrm>
            <a:off x="244420" y="1613323"/>
            <a:ext cx="3826387" cy="528093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spcAft>
                <a:spcPts val="200"/>
              </a:spcAft>
              <a:tabLst>
                <a:tab pos="361950" algn="l"/>
              </a:tabLst>
            </a:pPr>
            <a:r>
              <a:rPr lang="ru-RU" sz="135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Паллиативная помощь в рамках ГОБМП оказывается при заболеваниях и состояниях в соответствии с перечнем: </a:t>
            </a:r>
          </a:p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Взрослым, детям: 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Инфекционные заболевания;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Новообразования;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эндокринной системы, расстройства питания и нарушения обмена веществ;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нервной системы;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системы кровообращения;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органов дыхания;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органов пищеварения;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мочеполовой системы;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Травмы.</a:t>
            </a:r>
          </a:p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Детям (дополнительно):   </a:t>
            </a:r>
          </a:p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 Болезни костно-мышечной системы и  </a:t>
            </a:r>
          </a:p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соединительной ткани;</a:t>
            </a:r>
          </a:p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Отдельные состояния, возникающие в </a:t>
            </a:r>
          </a:p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перинатальном периоде;</a:t>
            </a:r>
          </a:p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Врожденные аномалии, деформации и </a:t>
            </a:r>
          </a:p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хромосомные нарушения;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0C1A6A62-1B2C-4997-8825-FA422402E2AE}"/>
              </a:ext>
            </a:extLst>
          </p:cNvPr>
          <p:cNvSpPr/>
          <p:nvPr/>
        </p:nvSpPr>
        <p:spPr>
          <a:xfrm>
            <a:off x="4405744" y="1643698"/>
            <a:ext cx="3455887" cy="3483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00"/>
              </a:spcAft>
              <a:tabLst>
                <a:tab pos="361950" algn="l"/>
              </a:tabLst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35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Сестринский уход в рамках ГОБМП оказывается при заболеваниях и состояниях в соответствии с перечнем:</a:t>
            </a:r>
            <a:r>
              <a:rPr lang="ru-RU" sz="135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Взрослым: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нервной системы;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эндокринной системы, расстройства питания и нарушения обмена веществ;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системы кровообращения;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органов дыхания;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органов пищеварения;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мочеполовой системы;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361950" algn="l"/>
              </a:tabLst>
            </a:pP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Травмы.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0CF1A40A-3915-472A-84AB-CCF0013504F1}"/>
              </a:ext>
            </a:extLst>
          </p:cNvPr>
          <p:cNvSpPr/>
          <p:nvPr/>
        </p:nvSpPr>
        <p:spPr>
          <a:xfrm>
            <a:off x="8506691" y="2369537"/>
            <a:ext cx="2507673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tabLst>
                <a:tab pos="361950" algn="l"/>
              </a:tabLst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Лечение проводится в соответствии с клиническими протоколами по основному заболеванию с предоставлением паллиативной помощи и сестринского ухода в соответствии с перечнем согласно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приложению 3 </a:t>
            </a:r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настоящим Правилам.</a:t>
            </a:r>
          </a:p>
        </p:txBody>
      </p:sp>
    </p:spTree>
    <p:extLst>
      <p:ext uri="{BB962C8B-B14F-4D97-AF65-F5344CB8AC3E}">
        <p14:creationId xmlns:p14="http://schemas.microsoft.com/office/powerpoint/2010/main" val="29026411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Планирование объемов и затрат на оказание паллиативной помощи и сестринского ухода в рамках ГОБМП</a:t>
            </a:r>
            <a:endParaRPr lang="ru-RU" sz="2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45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8B80CD-0B10-8347-A562-9B1AD7E9E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Планирование</a:t>
            </a:r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затрат с учетом:</a:t>
            </a:r>
          </a:p>
          <a:p>
            <a:pPr marL="457200" lvl="1" indent="0">
              <a:buNone/>
            </a:pPr>
            <a:r>
              <a:rPr lang="ru-RU" sz="16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показателей предшествующего периода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количества койко-дней и пролеченных случаев) </a:t>
            </a:r>
            <a:endParaRPr lang="ru-RU" sz="1600" b="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изменений коечного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фонда, планируемого местными исполнительными органами .</a:t>
            </a:r>
          </a:p>
          <a:p>
            <a:pPr lvl="0"/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Прогнозное количество пролеченных случаев по вновь вводимым паллиативным койкам и койкам сестринского ухода принимается из расчета работы койки в год – 340 дней и средней длительности пребывания больного на койке в предыдущем отчетном периоде (по региону).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C08FB57C-B829-4573-9E6C-E866A09EBFFC}"/>
              </a:ext>
            </a:extLst>
          </p:cNvPr>
          <p:cNvSpPr/>
          <p:nvPr/>
        </p:nvSpPr>
        <p:spPr>
          <a:xfrm>
            <a:off x="1579420" y="4080699"/>
            <a:ext cx="7980218" cy="153888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tabLst>
                <a:tab pos="361950" algn="l"/>
              </a:tabLst>
            </a:pP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сведению: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сестринскому уходу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01.01.2019 года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один койко-день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установлены единые тарифы;</a:t>
            </a:r>
          </a:p>
          <a:p>
            <a:pPr>
              <a:spcAft>
                <a:spcPts val="300"/>
              </a:spcAft>
              <a:tabLst>
                <a:tab pos="361950" algn="l"/>
              </a:tabLst>
            </a:pP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  <a:tabLst>
                <a:tab pos="361950" algn="l"/>
              </a:tabLst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Предлагается к внедрению с учетом готовности</a:t>
            </a:r>
          </a:p>
          <a:p>
            <a:pPr marL="285750" indent="-285750">
              <a:spcAft>
                <a:spcPts val="300"/>
              </a:spcAft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оплата за пролеченный случай по </a:t>
            </a:r>
            <a:r>
              <a:rPr lang="ru-RU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клинико-затратным группам</a:t>
            </a:r>
          </a:p>
        </p:txBody>
      </p:sp>
    </p:spTree>
    <p:extLst>
      <p:ext uri="{BB962C8B-B14F-4D97-AF65-F5344CB8AC3E}">
        <p14:creationId xmlns:p14="http://schemas.microsoft.com/office/powerpoint/2010/main" val="38750538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0244880F-B7D1-4D26-AAA6-9B6607AC17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МЕДИЦИНСКАЯ ПОМОЩЬ ОНКОЛОГИЧЕСКИМ БОЛЬНЫМ </a:t>
            </a:r>
            <a:endParaRPr lang="ru-RU" sz="4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98054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cs typeface="Arial" panose="020B0604020202020204" pitchFamily="34" charset="0"/>
              </a:rPr>
              <a:t>Действующая правовая основа формирования бюджета ГОБМП (планирование)</a:t>
            </a:r>
            <a:endParaRPr lang="ru-RU" sz="2500" dirty="0">
              <a:solidFill>
                <a:srgbClr val="002060"/>
              </a:solidFill>
              <a:highlight>
                <a:srgbClr val="FFFF00"/>
              </a:highlight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+mj-lt"/>
              </a:rPr>
              <a:pPr/>
              <a:t>47</a:t>
            </a:fld>
            <a:endParaRPr lang="ru-RU">
              <a:latin typeface="+mj-l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95C6F8-0E5D-4130-B015-53C961F6297E}"/>
              </a:ext>
            </a:extLst>
          </p:cNvPr>
          <p:cNvSpPr txBox="1"/>
          <p:nvPr/>
        </p:nvSpPr>
        <p:spPr>
          <a:xfrm>
            <a:off x="488272" y="1331650"/>
            <a:ext cx="11283517" cy="38164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System Font Regular"/>
              <a:buChar char="⁃"/>
            </a:pPr>
            <a:r>
              <a:rPr lang="ru-RU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Стандарт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организации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оказания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онкологической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помощи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населению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Республики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Казахстан</a:t>
            </a:r>
            <a:r>
              <a:rPr lang="ru-RU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,</a:t>
            </a:r>
            <a:r>
              <a:rPr lang="ru-RU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утвержденный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Приказ</a:t>
            </a:r>
            <a:r>
              <a:rPr lang="ru-RU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ом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Министра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здравоохранения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Республики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Казахстан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от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2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августа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2013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года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№ 452.</a:t>
            </a:r>
            <a:endParaRPr lang="ru-RU" sz="1600" i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System Font Regular"/>
              <a:buChar char="⁃"/>
            </a:pPr>
            <a:endParaRPr lang="ru-RU" i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System Font Regular"/>
              <a:buChar char="⁃"/>
            </a:pPr>
            <a:r>
              <a:rPr lang="ru-RU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Правила формирования тарифов на медицинские услуги, оказываемые в рамках ГОБМП и в системе ОСМС и Методики формирования тарифов на медицинские услуги, оказываемые в рамках ГОБМП и в системе ОСМС,</a:t>
            </a:r>
            <a:r>
              <a:rPr lang="ru-RU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утвержденный приказом Министра здравоохранения Республики Казахстан от 26 ноября 2009 года № 801.</a:t>
            </a:r>
          </a:p>
          <a:p>
            <a:pPr marL="285750" indent="-285750">
              <a:buFont typeface="System Font Regular"/>
              <a:buChar char="⁃"/>
            </a:pPr>
            <a:endParaRPr lang="ru-RU" sz="1600" i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System Font Regular"/>
              <a:buChar char="⁃"/>
            </a:pPr>
            <a:r>
              <a:rPr lang="ru-RU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Правила оплаты услуг субъектов здравоохранения и Правил оплаты стоимости фармацевтических услуг субъектам в сфере обращения лекарственных средств, изделий медицинского назначения и медицинской техники</a:t>
            </a:r>
            <a:r>
              <a:rPr lang="ru-RU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, утвержденный приказом </a:t>
            </a:r>
            <a:r>
              <a:rPr lang="ru-RU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и.о</a:t>
            </a:r>
            <a:r>
              <a:rPr lang="ru-RU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. Министра здравоохранения Республики Казахстан от 29 марта 2018 года № 138.</a:t>
            </a:r>
          </a:p>
          <a:p>
            <a:pPr marL="285750" indent="-285750">
              <a:buFont typeface="System Font Regular"/>
              <a:buChar char="⁃"/>
            </a:pPr>
            <a:endParaRPr lang="ru-RU" sz="1600" b="1" i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System Font Regular"/>
              <a:buChar char="⁃"/>
            </a:pPr>
            <a:r>
              <a:rPr lang="ru-RU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Т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ариф</a:t>
            </a:r>
            <a:r>
              <a:rPr lang="ru-RU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ы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на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медицинские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услуги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оказываемые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в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рамках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гарантированного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объема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бесплатной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медицинской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помощи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и в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системе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обязательного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социального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медицинского</a:t>
            </a:r>
            <a:r>
              <a:rPr lang="en-US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страхования</a:t>
            </a:r>
            <a:r>
              <a:rPr lang="ru-RU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, </a:t>
            </a:r>
            <a:r>
              <a:rPr lang="ru-RU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утвержденный п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риказ</a:t>
            </a:r>
            <a:r>
              <a:rPr lang="ru-RU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ом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Министра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здравоохранения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Республики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Казахстан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от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5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сентября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2018 </a:t>
            </a:r>
            <a:r>
              <a:rPr lang="en-US" sz="1600" i="1" dirty="0" err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года</a:t>
            </a:r>
            <a:r>
              <a:rPr lang="en-US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№ ҚР ДСМ-10</a:t>
            </a:r>
            <a:r>
              <a:rPr lang="ru-RU" sz="1600" i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86940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053438" cy="967081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Порядок оплаты услуг онкологическим больным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48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7" name="Схема 6" descr=".j.j.">
            <a:extLst>
              <a:ext uri="{FF2B5EF4-FFF2-40B4-BE49-F238E27FC236}">
                <a16:creationId xmlns:a16="http://schemas.microsoft.com/office/drawing/2014/main" xmlns="" id="{E43D1A55-D61E-4E7E-9EB2-FD9FABB5FB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3168953"/>
              </p:ext>
            </p:extLst>
          </p:nvPr>
        </p:nvGraphicFramePr>
        <p:xfrm>
          <a:off x="637562" y="952165"/>
          <a:ext cx="11027215" cy="4701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569350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Порядок оплаты услуг онкологическим больным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49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xmlns="" id="{C174AC94-AAB1-4294-8319-234C930EEB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8045625"/>
              </p:ext>
            </p:extLst>
          </p:nvPr>
        </p:nvGraphicFramePr>
        <p:xfrm>
          <a:off x="5830268" y="1415850"/>
          <a:ext cx="6361732" cy="5322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xmlns="" id="{D96B3607-5827-4890-BCF7-39AEFEBEDB48}"/>
              </a:ext>
            </a:extLst>
          </p:cNvPr>
          <p:cNvSpPr/>
          <p:nvPr/>
        </p:nvSpPr>
        <p:spPr>
          <a:xfrm>
            <a:off x="706362" y="5336139"/>
            <a:ext cx="5007769" cy="546760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xmlns="" id="{DD8CCED2-D360-4697-ABC2-A8E4A1A8307C}"/>
              </a:ext>
            </a:extLst>
          </p:cNvPr>
          <p:cNvSpPr/>
          <p:nvPr/>
        </p:nvSpPr>
        <p:spPr>
          <a:xfrm>
            <a:off x="698106" y="4077285"/>
            <a:ext cx="5132161" cy="45261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xmlns="" id="{28FF7460-91AB-4676-9D88-4BED2A915B7F}"/>
              </a:ext>
            </a:extLst>
          </p:cNvPr>
          <p:cNvSpPr/>
          <p:nvPr/>
        </p:nvSpPr>
        <p:spPr>
          <a:xfrm>
            <a:off x="698106" y="3233773"/>
            <a:ext cx="5132161" cy="45261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xmlns="" id="{8D795CFA-07F6-49D9-877C-2EC68594973C}"/>
              </a:ext>
            </a:extLst>
          </p:cNvPr>
          <p:cNvSpPr/>
          <p:nvPr/>
        </p:nvSpPr>
        <p:spPr>
          <a:xfrm>
            <a:off x="706363" y="2023469"/>
            <a:ext cx="5253274" cy="429687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2C16E5A-FB00-49F5-B976-5112956D789C}"/>
              </a:ext>
            </a:extLst>
          </p:cNvPr>
          <p:cNvSpPr txBox="1"/>
          <p:nvPr/>
        </p:nvSpPr>
        <p:spPr>
          <a:xfrm>
            <a:off x="1590692" y="5096411"/>
            <a:ext cx="2678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Расходы на лечение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4167374-1005-46DD-A572-F6702915B220}"/>
              </a:ext>
            </a:extLst>
          </p:cNvPr>
          <p:cNvSpPr txBox="1"/>
          <p:nvPr/>
        </p:nvSpPr>
        <p:spPr>
          <a:xfrm>
            <a:off x="1123137" y="3846296"/>
            <a:ext cx="36132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Расходы на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 химиопрепараты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53AC3BB-FE28-4B1C-A404-D58F13F1F819}"/>
              </a:ext>
            </a:extLst>
          </p:cNvPr>
          <p:cNvSpPr txBox="1"/>
          <p:nvPr/>
        </p:nvSpPr>
        <p:spPr>
          <a:xfrm>
            <a:off x="1260857" y="2990513"/>
            <a:ext cx="3898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Расходы на лучевую терапию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C4E6ADF0-2E34-46B1-947C-A9FC0D6A217D}"/>
              </a:ext>
            </a:extLst>
          </p:cNvPr>
          <p:cNvSpPr txBox="1"/>
          <p:nvPr/>
        </p:nvSpPr>
        <p:spPr>
          <a:xfrm>
            <a:off x="698107" y="1727673"/>
            <a:ext cx="4504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Расходы на иногородних больных</a:t>
            </a:r>
          </a:p>
          <a:p>
            <a:pPr algn="ctr"/>
            <a:endParaRPr lang="ru-RU" sz="2000" b="1" dirty="0">
              <a:solidFill>
                <a:srgbClr val="002060"/>
              </a:solidFill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 и ВТМУ, перешедшие на СМП</a:t>
            </a:r>
          </a:p>
        </p:txBody>
      </p:sp>
    </p:spTree>
    <p:extLst>
      <p:ext uri="{BB962C8B-B14F-4D97-AF65-F5344CB8AC3E}">
        <p14:creationId xmlns:p14="http://schemas.microsoft.com/office/powerpoint/2010/main" val="2099793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cs typeface="Times New Roman" panose="02020603050405020304" pitchFamily="18" charset="0"/>
              </a:rPr>
              <a:t>Стандарт</a:t>
            </a:r>
            <a:r>
              <a:rPr lang="ru-RU" sz="28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cs typeface="Times New Roman" panose="02020603050405020304" pitchFamily="18" charset="0"/>
              </a:rPr>
              <a:t>оказания скорой медицинской помощи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400" smtClean="0">
                <a:latin typeface="Arial Narrow" panose="020B0606020202030204" pitchFamily="34" charset="0"/>
              </a:rPr>
              <a:pPr/>
              <a:t>5</a:t>
            </a:fld>
            <a:endParaRPr lang="ru-RU" sz="2400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32196FD7-86A6-485D-8BBF-C402B458CCFB}"/>
              </a:ext>
            </a:extLst>
          </p:cNvPr>
          <p:cNvSpPr/>
          <p:nvPr/>
        </p:nvSpPr>
        <p:spPr>
          <a:xfrm>
            <a:off x="1781174" y="1408954"/>
            <a:ext cx="101867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</a:rPr>
              <a:t>«Об утверждении Правил оказания скорой медицинской помощи в Республике Казахстан»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D45E82C-D60C-4A82-B65D-DC3DEAE9CF2F}"/>
              </a:ext>
            </a:extLst>
          </p:cNvPr>
          <p:cNvSpPr/>
          <p:nvPr/>
        </p:nvSpPr>
        <p:spPr>
          <a:xfrm>
            <a:off x="244420" y="953731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Arial Narrow" panose="020B0606020202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754DB95-C900-4E52-9FF5-0ADB7A8851A5}"/>
              </a:ext>
            </a:extLst>
          </p:cNvPr>
          <p:cNvSpPr txBox="1"/>
          <p:nvPr/>
        </p:nvSpPr>
        <p:spPr>
          <a:xfrm>
            <a:off x="879898" y="952155"/>
            <a:ext cx="110880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+mj-lt"/>
              </a:rPr>
              <a:t>Приказ Министра здравоохранения Республики Казахстан от 3 июля 2017 года №450 </a:t>
            </a:r>
          </a:p>
        </p:txBody>
      </p:sp>
      <p:pic>
        <p:nvPicPr>
          <p:cNvPr id="11" name="Рисунок 10" descr="Документ">
            <a:extLst>
              <a:ext uri="{FF2B5EF4-FFF2-40B4-BE49-F238E27FC236}">
                <a16:creationId xmlns:a16="http://schemas.microsoft.com/office/drawing/2014/main" xmlns="" id="{AB3F4B46-961F-4D93-B567-52B375FDC4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44420" y="952156"/>
            <a:ext cx="554400" cy="554400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25F74DD7-6898-4602-9833-CF4C87A4409C}"/>
              </a:ext>
            </a:extLst>
          </p:cNvPr>
          <p:cNvSpPr/>
          <p:nvPr/>
        </p:nvSpPr>
        <p:spPr>
          <a:xfrm>
            <a:off x="244420" y="2210769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Arial Narrow" panose="020B0606020202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B472A2D-28B3-4021-92FD-F2888064E2EA}"/>
              </a:ext>
            </a:extLst>
          </p:cNvPr>
          <p:cNvSpPr txBox="1"/>
          <p:nvPr/>
        </p:nvSpPr>
        <p:spPr>
          <a:xfrm>
            <a:off x="879898" y="2209193"/>
            <a:ext cx="110880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Норматив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29269689-D4E6-4613-942A-7326F0A26C65}"/>
              </a:ext>
            </a:extLst>
          </p:cNvPr>
          <p:cNvSpPr/>
          <p:nvPr/>
        </p:nvSpPr>
        <p:spPr>
          <a:xfrm>
            <a:off x="1781174" y="2670858"/>
            <a:ext cx="101867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</a:rPr>
              <a:t>1 бригада на 10 тыс. населения. В состав фельдшерской бригады входят: два фельдшера, водитель. В состав специализированной (врачебной) бригады входят: врач, фельдшер, водитель. </a:t>
            </a:r>
          </a:p>
        </p:txBody>
      </p:sp>
      <p:pic>
        <p:nvPicPr>
          <p:cNvPr id="17" name="Рисунок 16" descr="Медицина">
            <a:extLst>
              <a:ext uri="{FF2B5EF4-FFF2-40B4-BE49-F238E27FC236}">
                <a16:creationId xmlns:a16="http://schemas.microsoft.com/office/drawing/2014/main" xmlns="" id="{045F439A-150F-435A-A10C-363E87EB04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44420" y="2209193"/>
            <a:ext cx="554400" cy="55440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7F6DDD90-E61E-446F-A6C2-8BDC99900777}"/>
              </a:ext>
            </a:extLst>
          </p:cNvPr>
          <p:cNvSpPr/>
          <p:nvPr/>
        </p:nvSpPr>
        <p:spPr>
          <a:xfrm>
            <a:off x="244420" y="3799088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Arial Narrow" panose="020B0606020202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BADAF34-F043-4E63-AE4E-745B4B9F2238}"/>
              </a:ext>
            </a:extLst>
          </p:cNvPr>
          <p:cNvSpPr txBox="1"/>
          <p:nvPr/>
        </p:nvSpPr>
        <p:spPr>
          <a:xfrm>
            <a:off x="879898" y="3797512"/>
            <a:ext cx="110880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Источник информации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46B121CC-EEB6-4187-BD42-C6C92F2A2224}"/>
              </a:ext>
            </a:extLst>
          </p:cNvPr>
          <p:cNvSpPr/>
          <p:nvPr/>
        </p:nvSpPr>
        <p:spPr>
          <a:xfrm>
            <a:off x="1781174" y="4350252"/>
            <a:ext cx="101867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</a:rPr>
              <a:t>Форма отчетности №40 и отчет по ОКС (</a:t>
            </a:r>
            <a:r>
              <a:rPr lang="ru-RU" sz="2400" i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тромболитики</a:t>
            </a:r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</a:rPr>
              <a:t>) </a:t>
            </a:r>
          </a:p>
        </p:txBody>
      </p:sp>
      <p:pic>
        <p:nvPicPr>
          <p:cNvPr id="23" name="Рисунок 22" descr="Облачные вычисления">
            <a:extLst>
              <a:ext uri="{FF2B5EF4-FFF2-40B4-BE49-F238E27FC236}">
                <a16:creationId xmlns:a16="http://schemas.microsoft.com/office/drawing/2014/main" xmlns="" id="{29DEF333-F8B5-4550-B378-74D80270551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244420" y="3797512"/>
            <a:ext cx="554400" cy="554400"/>
          </a:xfrm>
          <a:prstGeom prst="rect">
            <a:avLst/>
          </a:prstGeom>
        </p:spPr>
      </p:pic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174B4FAB-EA06-4D91-AFA2-5094CB7D2EE5}"/>
              </a:ext>
            </a:extLst>
          </p:cNvPr>
          <p:cNvSpPr/>
          <p:nvPr/>
        </p:nvSpPr>
        <p:spPr>
          <a:xfrm>
            <a:off x="244419" y="4720640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Arial Narrow" panose="020B0606020202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DA435F8-29E5-4DE1-B65E-B70A723F6BEF}"/>
              </a:ext>
            </a:extLst>
          </p:cNvPr>
          <p:cNvSpPr txBox="1"/>
          <p:nvPr/>
        </p:nvSpPr>
        <p:spPr>
          <a:xfrm>
            <a:off x="879897" y="4767008"/>
            <a:ext cx="110880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anose="020B0606020202030204" pitchFamily="34" charset="0"/>
              </a:rPr>
              <a:t>Метод оплаты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097DB7E5-134C-43B5-B725-DB57C2119CD2}"/>
              </a:ext>
            </a:extLst>
          </p:cNvPr>
          <p:cNvSpPr/>
          <p:nvPr/>
        </p:nvSpPr>
        <p:spPr>
          <a:xfrm>
            <a:off x="1781173" y="5228673"/>
            <a:ext cx="1018672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</a:rPr>
              <a:t>1) по </a:t>
            </a:r>
            <a:r>
              <a:rPr lang="ru-RU" sz="2400" i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подушевому</a:t>
            </a:r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</a:rPr>
              <a:t> нормативу на оказание скорой медицинской помощи;</a:t>
            </a:r>
            <a:endParaRPr lang="ru-RU" sz="2800" i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fontAlgn="t"/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</a:rPr>
              <a:t>2) за проведение </a:t>
            </a:r>
            <a:r>
              <a:rPr lang="ru-RU" sz="2400" i="1" dirty="0" err="1">
                <a:solidFill>
                  <a:srgbClr val="002060"/>
                </a:solidFill>
                <a:latin typeface="Arial Narrow" panose="020B0606020202030204" pitchFamily="34" charset="0"/>
              </a:rPr>
              <a:t>тромболитической</a:t>
            </a:r>
            <a:r>
              <a:rPr lang="ru-RU" sz="2400" i="1" dirty="0">
                <a:solidFill>
                  <a:srgbClr val="002060"/>
                </a:solidFill>
                <a:latin typeface="Arial Narrow" panose="020B0606020202030204" pitchFamily="34" charset="0"/>
              </a:rPr>
              <a:t> терапии - по фактической (закупочной) стоимости препарата, не превышающей ее предельную стоимость</a:t>
            </a:r>
          </a:p>
          <a:p>
            <a:pPr fontAlgn="t"/>
            <a:r>
              <a:rPr lang="ru-RU" sz="2800" i="1" dirty="0">
                <a:solidFill>
                  <a:srgbClr val="002060"/>
                </a:solidFill>
                <a:latin typeface="Arial Narrow" panose="020B0606020202030204" pitchFamily="34" charset="0"/>
              </a:rPr>
              <a:t>3) за вызов</a:t>
            </a:r>
          </a:p>
        </p:txBody>
      </p:sp>
      <p:pic>
        <p:nvPicPr>
          <p:cNvPr id="28" name="Рисунок 27" descr="Монеты">
            <a:extLst>
              <a:ext uri="{FF2B5EF4-FFF2-40B4-BE49-F238E27FC236}">
                <a16:creationId xmlns:a16="http://schemas.microsoft.com/office/drawing/2014/main" xmlns="" id="{172857B9-E252-425E-AA12-12475C27D1E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244419" y="4767008"/>
            <a:ext cx="554400" cy="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24137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ОКАЗАНИЕ МЕДИЦИНСКОЙ ПОМОЩИ ТУБЕРКУЛЕЗНЫМ БОЛЬНЫМ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83178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cs typeface="Arial" panose="020B0604020202020204" pitchFamily="34" charset="0"/>
              </a:rPr>
              <a:t>Нормативно-правовое регулирование в сфере оказания медицинской помощи туберкулезным больным</a:t>
            </a:r>
            <a:endParaRPr lang="ru-RU" sz="28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+mj-lt"/>
              </a:rPr>
              <a:pPr/>
              <a:t>51</a:t>
            </a:fld>
            <a:endParaRPr lang="ru-RU">
              <a:latin typeface="+mj-l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C9C62AC-5C5D-43BB-B87A-E3EBC1ACB453}"/>
              </a:ext>
            </a:extLst>
          </p:cNvPr>
          <p:cNvSpPr/>
          <p:nvPr/>
        </p:nvSpPr>
        <p:spPr>
          <a:xfrm>
            <a:off x="1038225" y="1443841"/>
            <a:ext cx="100534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System Font Regular"/>
              <a:buChar char="-"/>
            </a:pPr>
            <a:r>
              <a:rPr lang="ru-RU" sz="2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1) Приказ Министра здравоохранения Республики Казахстан от 25 декабря 2017 года № 994 </a:t>
            </a:r>
            <a:r>
              <a:rPr lang="ru-RU" sz="20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«Об утверждении Инструкции по организации оказания медицинской помощи при туберкулезе»</a:t>
            </a:r>
            <a:r>
              <a:rPr lang="ru-RU" sz="2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System Font Regular"/>
              <a:buChar char="-"/>
            </a:pPr>
            <a:endParaRPr lang="ru-RU" sz="20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System Font Regular"/>
              <a:buChar char="-"/>
            </a:pPr>
            <a:r>
              <a:rPr lang="ru-RU" sz="2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2) Приказ Министра здравоохранения и социального развития Республики Казахстан от 2 февраля 2016 года № 77 </a:t>
            </a:r>
            <a:r>
              <a:rPr lang="ru-RU" sz="20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«Об утверждении Стандарта организации оказания населению медицинской помощи при туберкулезе»</a:t>
            </a:r>
            <a:r>
              <a:rPr lang="ru-RU" sz="2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System Font Regular"/>
              <a:buChar char="-"/>
            </a:pPr>
            <a:endParaRPr lang="ru-RU" sz="20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285750" indent="-285750">
              <a:buFont typeface="System Font Regular"/>
              <a:buChar char="-"/>
            </a:pPr>
            <a:r>
              <a:rPr lang="ru-RU" sz="2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3) Постановление Правительства Республики Казахстан от 31 мая 2014 года № 597 </a:t>
            </a:r>
            <a:r>
              <a:rPr lang="ru-RU" sz="20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«Об утверждении Комплексного плана по борьбе с туберкулезом в Республике Казахстан на 2014 - 2020 годы»</a:t>
            </a:r>
            <a:r>
              <a:rPr lang="ru-RU" sz="2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54910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Планирование оказания услуг больным туберкулезом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 Narrow" panose="020B0606020202030204" pitchFamily="34" charset="0"/>
              </a:rPr>
              <a:pPr/>
              <a:t>52</a:t>
            </a:fld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73C81B93-7B8C-463C-9244-EBD694693A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9274885"/>
              </p:ext>
            </p:extLst>
          </p:nvPr>
        </p:nvGraphicFramePr>
        <p:xfrm>
          <a:off x="1130300" y="1475117"/>
          <a:ext cx="9531782" cy="4649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297400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7CA84DE-78C2-4BFC-BBBC-0BE3236E2D32}"/>
              </a:ext>
            </a:extLst>
          </p:cNvPr>
          <p:cNvSpPr/>
          <p:nvPr/>
        </p:nvSpPr>
        <p:spPr>
          <a:xfrm>
            <a:off x="931178" y="2114026"/>
            <a:ext cx="2709644" cy="956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Планирование объемов затрат на оказание медицинской помощи больным туберкулезом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 Narrow" panose="020B0606020202030204" pitchFamily="34" charset="0"/>
              </a:rPr>
              <a:pPr/>
              <a:t>53</a:t>
            </a:fld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D936DB-211B-A14D-9EDF-AAD3447D1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ru-RU" sz="2000" b="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ru-RU" sz="2000" b="0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 затрат на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оказание медицинской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помощи больным 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туберкулезом</a:t>
            </a:r>
          </a:p>
          <a:p>
            <a:pPr marL="0" lvl="0" indent="0">
              <a:buNone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AutoNum type="arabicParenR"/>
            </a:pPr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Комплексный тариф рассчитывается путем умножения количества численности больных туберкулезом, зарегистрированных в НРБТ по состоянию на дату месяца, которая используется для расчета финансирования на комплексный тариф; </a:t>
            </a:r>
          </a:p>
          <a:p>
            <a:pPr lvl="0">
              <a:buAutoNum type="arabicParenR"/>
            </a:pPr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Объема финансирования расходов на обеспечение противотуберкулезными препаратами рассчитывается путем умножения прогнозного количества препаратов, заявленных местными исполнительными органами/филиалам фонда, на предельную стоимость, не превышающую их предельную стоимость, определенную уполномоченным органом; </a:t>
            </a:r>
          </a:p>
          <a:p>
            <a:pPr lvl="0">
              <a:buAutoNum type="arabicParenR"/>
            </a:pPr>
            <a:r>
              <a:rPr lang="ru-RU" sz="2000" b="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Планирование объема финансирования расходов на оказание стационарной и стационарозамещающей медико-социальной помощи в республиканской организации производится путем умножения утвержденного тарифа на прогнозное количество койко-дней.</a:t>
            </a:r>
          </a:p>
        </p:txBody>
      </p:sp>
      <p:sp>
        <p:nvSpPr>
          <p:cNvPr id="7" name="Равно 6">
            <a:extLst>
              <a:ext uri="{FF2B5EF4-FFF2-40B4-BE49-F238E27FC236}">
                <a16:creationId xmlns:a16="http://schemas.microsoft.com/office/drawing/2014/main" xmlns="" id="{040487C3-269E-49CE-85B4-82B8EF439F41}"/>
              </a:ext>
            </a:extLst>
          </p:cNvPr>
          <p:cNvSpPr/>
          <p:nvPr/>
        </p:nvSpPr>
        <p:spPr>
          <a:xfrm>
            <a:off x="3833769" y="2441196"/>
            <a:ext cx="394282" cy="31878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0D435B41-11BD-480D-9CEF-EEF62B15BC81}"/>
              </a:ext>
            </a:extLst>
          </p:cNvPr>
          <p:cNvSpPr/>
          <p:nvPr/>
        </p:nvSpPr>
        <p:spPr>
          <a:xfrm>
            <a:off x="4420998" y="1929467"/>
            <a:ext cx="2449585" cy="1361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Расходы на комплекс медицинских услуг, направленных на диагностику, лечение и диспансерное наблюдение за больными туберкулезом (</a:t>
            </a:r>
            <a:r>
              <a:rPr lang="ru-RU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комплексный</a:t>
            </a:r>
            <a:r>
              <a:rPr lang="ru-RU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тариф)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Знак ''плюс'' 8">
            <a:extLst>
              <a:ext uri="{FF2B5EF4-FFF2-40B4-BE49-F238E27FC236}">
                <a16:creationId xmlns:a16="http://schemas.microsoft.com/office/drawing/2014/main" xmlns="" id="{22B89DF7-1EA1-4027-8493-C70E2D773602}"/>
              </a:ext>
            </a:extLst>
          </p:cNvPr>
          <p:cNvSpPr/>
          <p:nvPr/>
        </p:nvSpPr>
        <p:spPr>
          <a:xfrm>
            <a:off x="6959367" y="2344722"/>
            <a:ext cx="528506" cy="51172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75388217-3AC7-4D08-A244-9115626259B5}"/>
              </a:ext>
            </a:extLst>
          </p:cNvPr>
          <p:cNvSpPr/>
          <p:nvPr/>
        </p:nvSpPr>
        <p:spPr>
          <a:xfrm>
            <a:off x="7768206" y="1929467"/>
            <a:ext cx="2743200" cy="1361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Расходы на обеспечение больных противотуберкулезными препаратами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6661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МЕДИКО-СОЦИАЛЬНАЯ ПОМОЩЬ ВИЧ-ИНФИЦИРОВАННЫМ И (ИЛИ) БОЛЬНЫМ СПИД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17070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Планирование оказания медико-социальной помощи ВИЧ-инфицированным и (или) больным СПИД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 Narrow" panose="020B0606020202030204" pitchFamily="34" charset="0"/>
              </a:rPr>
              <a:pPr/>
              <a:t>55</a:t>
            </a:fld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73C81B93-7B8C-463C-9244-EBD694693A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6485465"/>
              </p:ext>
            </p:extLst>
          </p:nvPr>
        </p:nvGraphicFramePr>
        <p:xfrm>
          <a:off x="1130300" y="1475118"/>
          <a:ext cx="9531782" cy="3122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53180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Планирование затрат на оказание медико-социальной помощи ВИЧ-инфицированным и (или) больным СПИД в рамках ГОБМП</a:t>
            </a:r>
          </a:p>
        </p:txBody>
      </p:sp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xmlns="" id="{E2664404-B9AA-4766-A5F1-D069C84E11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84353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 Narrow" panose="020B0606020202030204" pitchFamily="34" charset="0"/>
              </a:rPr>
              <a:pPr/>
              <a:t>56</a:t>
            </a:fld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6692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МЕДИЦИНСКАЯ ПОМОЩЬ БОЛЬНЫМ ИНФЕКЦИОННЫМИ ЗАБОЛЕВАНИЯМИ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58258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cs typeface="Arial" panose="020B0604020202020204" pitchFamily="34" charset="0"/>
              </a:rPr>
              <a:t>Планирование оказания медицинской помощи больным инфекционными заболеваниями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58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73C81B93-7B8C-463C-9244-EBD694693A64}"/>
              </a:ext>
            </a:extLst>
          </p:cNvPr>
          <p:cNvGraphicFramePr>
            <a:graphicFrameLocks/>
          </p:cNvGraphicFramePr>
          <p:nvPr/>
        </p:nvGraphicFramePr>
        <p:xfrm>
          <a:off x="1130300" y="1475118"/>
          <a:ext cx="9531782" cy="3122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4220366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Нормативно-правовое регулирование в сфере оказания медицинской помощи больным инфекционными заболеваниями </a:t>
            </a:r>
            <a:endParaRPr lang="ru-RU" sz="2500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8" name="Объект 4">
            <a:extLst>
              <a:ext uri="{FF2B5EF4-FFF2-40B4-BE49-F238E27FC236}">
                <a16:creationId xmlns:a16="http://schemas.microsoft.com/office/drawing/2014/main" xmlns="" id="{500853E9-9CBC-4EFB-B71F-FAAD4A2657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320919"/>
              </p:ext>
            </p:extLst>
          </p:nvPr>
        </p:nvGraphicFramePr>
        <p:xfrm>
          <a:off x="372373" y="1183238"/>
          <a:ext cx="11445816" cy="5076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59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53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лилиния 14"/>
          <p:cNvSpPr/>
          <p:nvPr/>
        </p:nvSpPr>
        <p:spPr>
          <a:xfrm>
            <a:off x="1959895" y="3361022"/>
            <a:ext cx="9572478" cy="994610"/>
          </a:xfrm>
          <a:custGeom>
            <a:avLst/>
            <a:gdLst>
              <a:gd name="connsiteX0" fmla="*/ 0 w 8768597"/>
              <a:gd name="connsiteY0" fmla="*/ 0 h 1427224"/>
              <a:gd name="connsiteX1" fmla="*/ 8768597 w 8768597"/>
              <a:gd name="connsiteY1" fmla="*/ 0 h 1427224"/>
              <a:gd name="connsiteX2" fmla="*/ 8768597 w 8768597"/>
              <a:gd name="connsiteY2" fmla="*/ 1427224 h 1427224"/>
              <a:gd name="connsiteX3" fmla="*/ 0 w 8768597"/>
              <a:gd name="connsiteY3" fmla="*/ 1427224 h 1427224"/>
              <a:gd name="connsiteX4" fmla="*/ 0 w 8768597"/>
              <a:gd name="connsiteY4" fmla="*/ 0 h 1427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427224">
                <a:moveTo>
                  <a:pt x="0" y="0"/>
                </a:moveTo>
                <a:lnTo>
                  <a:pt x="8768597" y="0"/>
                </a:lnTo>
                <a:lnTo>
                  <a:pt x="8768597" y="1427224"/>
                </a:lnTo>
                <a:lnTo>
                  <a:pt x="0" y="1427224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Помощь иногородним больным 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(Прогноз: среднее количество вызовов для иногородних больных за 3 последних года на стоимость 1-го вызова)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cs typeface="Arial" panose="020B0604020202020204" pitchFamily="34" charset="0"/>
              </a:rPr>
              <a:t>Планирование объемов первичной медико-санитарной помощи</a:t>
            </a:r>
            <a:endParaRPr lang="ru-RU" sz="32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800" smtClean="0">
                <a:latin typeface="Arial Narrow" pitchFamily="34" charset="0"/>
              </a:rPr>
              <a:pPr/>
              <a:t>6</a:t>
            </a:fld>
            <a:endParaRPr lang="ru-RU" sz="2800">
              <a:latin typeface="Arial Narrow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5" name="Арка 4"/>
          <p:cNvSpPr/>
          <p:nvPr/>
        </p:nvSpPr>
        <p:spPr>
          <a:xfrm>
            <a:off x="-5130036" y="364727"/>
            <a:ext cx="6732423" cy="6732423"/>
          </a:xfrm>
          <a:prstGeom prst="blockArc">
            <a:avLst>
              <a:gd name="adj1" fmla="val 18900000"/>
              <a:gd name="adj2" fmla="val 2700000"/>
              <a:gd name="adj3" fmla="val 321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Полилиния 6"/>
          <p:cNvSpPr/>
          <p:nvPr/>
        </p:nvSpPr>
        <p:spPr>
          <a:xfrm>
            <a:off x="1670468" y="894692"/>
            <a:ext cx="9853017" cy="987124"/>
          </a:xfrm>
          <a:custGeom>
            <a:avLst/>
            <a:gdLst>
              <a:gd name="connsiteX0" fmla="*/ 0 w 8768597"/>
              <a:gd name="connsiteY0" fmla="*/ 0 h 1747812"/>
              <a:gd name="connsiteX1" fmla="*/ 8768597 w 8768597"/>
              <a:gd name="connsiteY1" fmla="*/ 0 h 1747812"/>
              <a:gd name="connsiteX2" fmla="*/ 8768597 w 8768597"/>
              <a:gd name="connsiteY2" fmla="*/ 1747812 h 1747812"/>
              <a:gd name="connsiteX3" fmla="*/ 0 w 8768597"/>
              <a:gd name="connsiteY3" fmla="*/ 1747812 h 1747812"/>
              <a:gd name="connsiteX4" fmla="*/ 0 w 8768597"/>
              <a:gd name="connsiteY4" fmla="*/ 0 h 1747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747812">
                <a:moveTo>
                  <a:pt x="0" y="0"/>
                </a:moveTo>
                <a:lnTo>
                  <a:pt x="8768597" y="0"/>
                </a:lnTo>
                <a:lnTo>
                  <a:pt x="8768597" y="1747812"/>
                </a:lnTo>
                <a:lnTo>
                  <a:pt x="0" y="1747812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Скорая медицинская помощь по </a:t>
            </a:r>
            <a:r>
              <a:rPr lang="ru-RU" sz="2000" b="1" dirty="0" err="1">
                <a:latin typeface="Arial Narrow" panose="020B0606020202030204" pitchFamily="34" charset="0"/>
                <a:cs typeface="Arial" panose="020B0604020202020204" pitchFamily="34" charset="0"/>
              </a:rPr>
              <a:t>подушевому</a:t>
            </a: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 нормативу за прикрепленное население 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(Прогноз: среднегодовая численность прикрепленного населения на размер </a:t>
            </a:r>
            <a:r>
              <a:rPr lang="ru-RU" sz="2000" dirty="0" err="1">
                <a:latin typeface="Arial Narrow" panose="020B0606020202030204" pitchFamily="34" charset="0"/>
                <a:cs typeface="Arial" panose="020B0604020202020204" pitchFamily="34" charset="0"/>
              </a:rPr>
              <a:t>подушевого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 норматива с учетом поправочных коэффициентов)</a:t>
            </a:r>
          </a:p>
        </p:txBody>
      </p:sp>
      <p:sp>
        <p:nvSpPr>
          <p:cNvPr id="9" name="Овал 8"/>
          <p:cNvSpPr/>
          <p:nvPr/>
        </p:nvSpPr>
        <p:spPr>
          <a:xfrm>
            <a:off x="705574" y="763103"/>
            <a:ext cx="1250302" cy="125030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Полилиния 9"/>
          <p:cNvSpPr/>
          <p:nvPr/>
        </p:nvSpPr>
        <p:spPr>
          <a:xfrm>
            <a:off x="1897849" y="2088223"/>
            <a:ext cx="9634523" cy="1000241"/>
          </a:xfrm>
          <a:custGeom>
            <a:avLst/>
            <a:gdLst>
              <a:gd name="connsiteX0" fmla="*/ 0 w 8405009"/>
              <a:gd name="connsiteY0" fmla="*/ 0 h 1000241"/>
              <a:gd name="connsiteX1" fmla="*/ 8405009 w 8405009"/>
              <a:gd name="connsiteY1" fmla="*/ 0 h 1000241"/>
              <a:gd name="connsiteX2" fmla="*/ 8405009 w 8405009"/>
              <a:gd name="connsiteY2" fmla="*/ 1000241 h 1000241"/>
              <a:gd name="connsiteX3" fmla="*/ 0 w 8405009"/>
              <a:gd name="connsiteY3" fmla="*/ 1000241 h 1000241"/>
              <a:gd name="connsiteX4" fmla="*/ 0 w 8405009"/>
              <a:gd name="connsiteY4" fmla="*/ 0 h 1000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05009" h="1000241">
                <a:moveTo>
                  <a:pt x="0" y="0"/>
                </a:moveTo>
                <a:lnTo>
                  <a:pt x="8405009" y="0"/>
                </a:lnTo>
                <a:lnTo>
                  <a:pt x="8405009" y="1000241"/>
                </a:lnTo>
                <a:lnTo>
                  <a:pt x="0" y="1000241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algn="just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err="1">
                <a:latin typeface="Arial Narrow" panose="020B0606020202030204" pitchFamily="34" charset="0"/>
                <a:cs typeface="Arial" panose="020B0604020202020204" pitchFamily="34" charset="0"/>
              </a:rPr>
              <a:t>Тромболитическая</a:t>
            </a: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 терапия 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(Прогноз: среднее количество больных ОКС за 3 последних года с учетом темпа прироста населения, из расчета 2 препарата       на 1-го больного)</a:t>
            </a:r>
            <a:endParaRPr lang="ru-RU" sz="2000" kern="12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364139" y="3226299"/>
            <a:ext cx="1250302" cy="1250302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Полилиния 11"/>
          <p:cNvSpPr/>
          <p:nvPr/>
        </p:nvSpPr>
        <p:spPr>
          <a:xfrm>
            <a:off x="1784635" y="4592726"/>
            <a:ext cx="9738850" cy="993360"/>
          </a:xfrm>
          <a:custGeom>
            <a:avLst/>
            <a:gdLst>
              <a:gd name="connsiteX0" fmla="*/ 0 w 8768597"/>
              <a:gd name="connsiteY0" fmla="*/ 0 h 1427224"/>
              <a:gd name="connsiteX1" fmla="*/ 8768597 w 8768597"/>
              <a:gd name="connsiteY1" fmla="*/ 0 h 1427224"/>
              <a:gd name="connsiteX2" fmla="*/ 8768597 w 8768597"/>
              <a:gd name="connsiteY2" fmla="*/ 1427224 h 1427224"/>
              <a:gd name="connsiteX3" fmla="*/ 0 w 8768597"/>
              <a:gd name="connsiteY3" fmla="*/ 1427224 h 1427224"/>
              <a:gd name="connsiteX4" fmla="*/ 0 w 8768597"/>
              <a:gd name="connsiteY4" fmla="*/ 0 h 1427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427224">
                <a:moveTo>
                  <a:pt x="0" y="0"/>
                </a:moveTo>
                <a:lnTo>
                  <a:pt x="8768597" y="0"/>
                </a:lnTo>
                <a:lnTo>
                  <a:pt x="8768597" y="1427224"/>
                </a:lnTo>
                <a:lnTo>
                  <a:pt x="0" y="1427224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Скорая медицинская помощь иностранцам, временно пребывающим на территории РК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 (в соответствии с международными договорами) (Прогноз: среднее количество вызовов для иностранцев за 3 последних года на стоимость 1-го вызова)</a:t>
            </a:r>
            <a:endParaRPr lang="ru-RU" sz="2000" kern="12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977691" y="4456753"/>
            <a:ext cx="1250302" cy="1250302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Овал 13"/>
          <p:cNvSpPr/>
          <p:nvPr/>
        </p:nvSpPr>
        <p:spPr>
          <a:xfrm>
            <a:off x="1200511" y="1955173"/>
            <a:ext cx="1250302" cy="1250302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Полилиния 15"/>
          <p:cNvSpPr/>
          <p:nvPr/>
        </p:nvSpPr>
        <p:spPr>
          <a:xfrm>
            <a:off x="1060735" y="5776974"/>
            <a:ext cx="10462750" cy="994610"/>
          </a:xfrm>
          <a:custGeom>
            <a:avLst/>
            <a:gdLst>
              <a:gd name="connsiteX0" fmla="*/ 0 w 8768597"/>
              <a:gd name="connsiteY0" fmla="*/ 0 h 1427224"/>
              <a:gd name="connsiteX1" fmla="*/ 8768597 w 8768597"/>
              <a:gd name="connsiteY1" fmla="*/ 0 h 1427224"/>
              <a:gd name="connsiteX2" fmla="*/ 8768597 w 8768597"/>
              <a:gd name="connsiteY2" fmla="*/ 1427224 h 1427224"/>
              <a:gd name="connsiteX3" fmla="*/ 0 w 8768597"/>
              <a:gd name="connsiteY3" fmla="*/ 1427224 h 1427224"/>
              <a:gd name="connsiteX4" fmla="*/ 0 w 8768597"/>
              <a:gd name="connsiteY4" fmla="*/ 0 h 1427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68597" h="1427224">
                <a:moveTo>
                  <a:pt x="0" y="0"/>
                </a:moveTo>
                <a:lnTo>
                  <a:pt x="8768597" y="0"/>
                </a:lnTo>
                <a:lnTo>
                  <a:pt x="8768597" y="1427224"/>
                </a:lnTo>
                <a:lnTo>
                  <a:pt x="0" y="1427224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93942" tIns="35560" rIns="35560" bIns="35560" numCol="1" spcCol="1270" anchor="ctr" anchorCtr="0">
            <a:noAutofit/>
          </a:bodyPr>
          <a:lstStyle/>
          <a:p>
            <a:pPr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Скорая медицинская помощь на общественных мероприятиях 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(Прогноз: количество общественных мероприятий (или количество часов обслуживания) согласно плану –графику МИО (в проекте) на </a:t>
            </a: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среднюю стоимость или за час работы</a:t>
            </a:r>
          </a:p>
        </p:txBody>
      </p:sp>
      <p:sp>
        <p:nvSpPr>
          <p:cNvPr id="17" name="Овал 16"/>
          <p:cNvSpPr/>
          <p:nvPr/>
        </p:nvSpPr>
        <p:spPr>
          <a:xfrm>
            <a:off x="464979" y="5642251"/>
            <a:ext cx="1250302" cy="1250302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0535554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Подходы планирования объемов и затрат на оказание медицинской помощи больным инфекционными заболеваниями </a:t>
            </a:r>
            <a:endParaRPr lang="ru-RU" sz="25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60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7" name="Полилиния 4">
            <a:extLst>
              <a:ext uri="{FF2B5EF4-FFF2-40B4-BE49-F238E27FC236}">
                <a16:creationId xmlns:a16="http://schemas.microsoft.com/office/drawing/2014/main" xmlns="" id="{CB730AF8-825D-BA4C-B78D-F373C49514B6}"/>
              </a:ext>
            </a:extLst>
          </p:cNvPr>
          <p:cNvSpPr/>
          <p:nvPr/>
        </p:nvSpPr>
        <p:spPr>
          <a:xfrm>
            <a:off x="736120" y="1087738"/>
            <a:ext cx="10211966" cy="5287798"/>
          </a:xfrm>
          <a:custGeom>
            <a:avLst/>
            <a:gdLst>
              <a:gd name="connsiteX0" fmla="*/ 0 w 3712888"/>
              <a:gd name="connsiteY0" fmla="*/ 0 h 2599021"/>
              <a:gd name="connsiteX1" fmla="*/ 2413378 w 3712888"/>
              <a:gd name="connsiteY1" fmla="*/ 0 h 2599021"/>
              <a:gd name="connsiteX2" fmla="*/ 3712888 w 3712888"/>
              <a:gd name="connsiteY2" fmla="*/ 1299511 h 2599021"/>
              <a:gd name="connsiteX3" fmla="*/ 2413378 w 3712888"/>
              <a:gd name="connsiteY3" fmla="*/ 2599021 h 2599021"/>
              <a:gd name="connsiteX4" fmla="*/ 0 w 3712888"/>
              <a:gd name="connsiteY4" fmla="*/ 2599021 h 2599021"/>
              <a:gd name="connsiteX5" fmla="*/ 1299511 w 3712888"/>
              <a:gd name="connsiteY5" fmla="*/ 1299511 h 2599021"/>
              <a:gd name="connsiteX6" fmla="*/ 0 w 3712888"/>
              <a:gd name="connsiteY6" fmla="*/ 0 h 2599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2888" h="2599021">
                <a:moveTo>
                  <a:pt x="3712887" y="0"/>
                </a:moveTo>
                <a:lnTo>
                  <a:pt x="3712887" y="1689364"/>
                </a:lnTo>
                <a:lnTo>
                  <a:pt x="1856443" y="2599021"/>
                </a:lnTo>
                <a:lnTo>
                  <a:pt x="1" y="1689364"/>
                </a:lnTo>
                <a:lnTo>
                  <a:pt x="1" y="0"/>
                </a:lnTo>
                <a:lnTo>
                  <a:pt x="1856443" y="909658"/>
                </a:lnTo>
                <a:lnTo>
                  <a:pt x="3712887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1" tIns="1309672" rIns="10160" bIns="1309670" numCol="1" spcCol="1270" anchor="ctr" anchorCtr="0">
            <a:noAutofit/>
          </a:bodyPr>
          <a:lstStyle/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r>
              <a:rPr lang="ru-RU" sz="2300" b="0" kern="1200" dirty="0">
                <a:solidFill>
                  <a:srgbClr val="002060"/>
                </a:solidFill>
                <a:cs typeface="Arial" panose="020B0604020202020204" pitchFamily="34" charset="0"/>
              </a:rPr>
              <a:t> Планирование затрат осуществляется с учетом показателей предшествующего периода и планируемого местными исполнительными органами изменений коечного фонда.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endParaRPr lang="ru-RU" sz="2300" b="0" kern="12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r>
              <a:rPr lang="ru-RU" sz="2300" b="0" kern="1200" dirty="0">
                <a:solidFill>
                  <a:srgbClr val="002060"/>
                </a:solidFill>
                <a:cs typeface="Arial" panose="020B0604020202020204" pitchFamily="34" charset="0"/>
              </a:rPr>
              <a:t> Прогнозное количество пролеченных случаев устанавливается исходя из количества пролеченных случаев в предшествующем отчетном периоде.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endParaRPr lang="ru-RU" sz="2300" b="0" kern="1200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AutoNum type="arabicPeriod"/>
            </a:pPr>
            <a:r>
              <a:rPr lang="ru-RU" sz="2300" b="0" kern="1200" dirty="0">
                <a:solidFill>
                  <a:srgbClr val="002060"/>
                </a:solidFill>
                <a:cs typeface="Arial" panose="020B0604020202020204" pitchFamily="34" charset="0"/>
              </a:rPr>
              <a:t> Прогнозное количество пролеченных случаев по вновь вводимым инфекционным койкам принимается из расчета работы койки в год – </a:t>
            </a:r>
            <a:r>
              <a:rPr lang="ru-RU" sz="2300" b="1" kern="1200" dirty="0">
                <a:solidFill>
                  <a:srgbClr val="FF0000"/>
                </a:solidFill>
                <a:cs typeface="Arial" panose="020B0604020202020204" pitchFamily="34" charset="0"/>
              </a:rPr>
              <a:t>320 дней </a:t>
            </a:r>
            <a:r>
              <a:rPr lang="ru-RU" sz="2300" b="0" kern="1200" dirty="0">
                <a:solidFill>
                  <a:srgbClr val="002060"/>
                </a:solidFill>
                <a:cs typeface="Arial" panose="020B0604020202020204" pitchFamily="34" charset="0"/>
              </a:rPr>
              <a:t>и средней длительности пребывания на койке в предшествующем отчетном периоде. Полученный показатель оборота койки умножается на количество вводимых коек. </a:t>
            </a:r>
          </a:p>
        </p:txBody>
      </p:sp>
    </p:spTree>
    <p:extLst>
      <p:ext uri="{BB962C8B-B14F-4D97-AF65-F5344CB8AC3E}">
        <p14:creationId xmlns:p14="http://schemas.microsoft.com/office/powerpoint/2010/main" val="160368003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Оценка эффективности работы поставщиков медицинских услуг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61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D4668F40-78F2-494E-8916-70AC1318F547}"/>
              </a:ext>
            </a:extLst>
          </p:cNvPr>
          <p:cNvGraphicFramePr>
            <a:graphicFrameLocks noGrp="1"/>
          </p:cNvGraphicFramePr>
          <p:nvPr/>
        </p:nvGraphicFramePr>
        <p:xfrm>
          <a:off x="400050" y="1065486"/>
          <a:ext cx="11376000" cy="5112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088000">
                  <a:extLst>
                    <a:ext uri="{9D8B030D-6E8A-4147-A177-3AD203B41FA5}">
                      <a16:colId xmlns:a16="http://schemas.microsoft.com/office/drawing/2014/main" xmlns="" val="2727668709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xmlns="" val="1068389008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4080984822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3488244991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xmlns="" val="3362116797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775055727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xmlns="" val="102504166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304340069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xmlns="" val="594640339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xmlns="" val="420268718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xmlns="" val="4180965021"/>
                    </a:ext>
                  </a:extLst>
                </a:gridCol>
              </a:tblGrid>
              <a:tr h="360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региона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2017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2018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5211692"/>
                  </a:ext>
                </a:extLst>
              </a:tr>
              <a:tr h="864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пролеченных случаев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Фактическое количество койко-дней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Фактическое количество среднегодовых коек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Показатель работы койки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СДБП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пролеченных случаев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Фактическое количество койко-дней 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Фактическое количество среднегодовых коек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Показатель работы койки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СДБП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467011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Акмолинская</a:t>
                      </a: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8 564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60 669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216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8 387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57 492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216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266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935221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Актюбинская область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7 962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45 665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8 486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48 830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217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4264359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Алматинская область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27 205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171 335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288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28 541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173 755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287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04405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Атырауская область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11 017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55 429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11 670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63 037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186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339</a:t>
                      </a:r>
                      <a:endParaRPr lang="ru-RU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692951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Восточно-Казахстанская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21 285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162 491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548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297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20 161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147 650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264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7531237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Жамбылская область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23 573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182 728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518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353</a:t>
                      </a:r>
                      <a:endParaRPr lang="ru-RU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25 148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187 545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517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363</a:t>
                      </a:r>
                      <a:endParaRPr lang="ru-RU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495627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Западно-Казахстанская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7 918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47 525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227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9 368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52 919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253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895958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Карагандинская область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17 957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117 567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18 975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120 806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288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8561771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Костанайская область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11 700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76 090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271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11 732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76 002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279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74017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Кызылординская область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18 953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120 549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345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349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19 483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122 658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</a:t>
                      </a:r>
                      <a:endParaRPr lang="ru-RU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530064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Мангистауская область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10 542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70 713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293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9 706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65 401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241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271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620926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Павлодарская область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13 048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80 924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298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272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11 029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71 949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253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284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0418062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Северо-Казахстанская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8 056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49 703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276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7 765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46 612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176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265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8454757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Туркестанская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27 501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169 080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319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30 210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192 570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531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363</a:t>
                      </a:r>
                      <a:endParaRPr lang="ru-RU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784229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г.Шымкент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21 765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136 014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411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331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24 567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142 057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417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341</a:t>
                      </a:r>
                      <a:endParaRPr lang="ru-RU" sz="12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58804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г.Алматы 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31 833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166 915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520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321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32 507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167 616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520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322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483212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г.Астана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22 723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126 491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  <a:endParaRPr lang="ru-RU" sz="12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22 195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122 922</a:t>
                      </a:r>
                      <a:endParaRPr lang="ru-RU" sz="12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</a:t>
                      </a:r>
                      <a:endParaRPr lang="ru-RU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380013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291 602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1 839 888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6 119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293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299 930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1 859 821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6 109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304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82" marR="8582" marT="8582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5076793"/>
                  </a:ext>
                </a:extLst>
              </a:tr>
            </a:tbl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4D688F1-1BB4-4445-8C4E-32F1589EBD51}"/>
              </a:ext>
            </a:extLst>
          </p:cNvPr>
          <p:cNvSpPr/>
          <p:nvPr/>
        </p:nvSpPr>
        <p:spPr>
          <a:xfrm>
            <a:off x="400050" y="6207621"/>
            <a:ext cx="64828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solidFill>
                  <a:srgbClr val="002060"/>
                </a:solidFill>
                <a:cs typeface="Arial" panose="020B0604020202020204" pitchFamily="34" charset="0"/>
              </a:rPr>
              <a:t>* за 2017 год – по местному бюджету</a:t>
            </a:r>
          </a:p>
          <a:p>
            <a:r>
              <a:rPr lang="ru-RU" sz="1200" dirty="0">
                <a:solidFill>
                  <a:srgbClr val="002060"/>
                </a:solidFill>
                <a:cs typeface="Arial" panose="020B0604020202020204" pitchFamily="34" charset="0"/>
              </a:rPr>
              <a:t>2018 год – средства республиканского бюджета (БП 067, ПП 100)"Трансферты ФСМС на оплату ГОБМП") </a:t>
            </a:r>
          </a:p>
        </p:txBody>
      </p:sp>
    </p:spTree>
    <p:extLst>
      <p:ext uri="{BB962C8B-B14F-4D97-AF65-F5344CB8AC3E}">
        <p14:creationId xmlns:p14="http://schemas.microsoft.com/office/powerpoint/2010/main" val="258613862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Закуп медицинской помощи больным инфекционными заболеваниями вне ГНСЗ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 Narrow" panose="020B0606020202030204" pitchFamily="34" charset="0"/>
              </a:rPr>
              <a:pPr/>
              <a:t>62</a:t>
            </a:fld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20" name="Скругленный прямоугольник 42">
            <a:extLst>
              <a:ext uri="{FF2B5EF4-FFF2-40B4-BE49-F238E27FC236}">
                <a16:creationId xmlns:a16="http://schemas.microsoft.com/office/drawing/2014/main" xmlns="" id="{65FC1C27-AE30-4ACA-83BA-9CB45DC2B62A}"/>
              </a:ext>
            </a:extLst>
          </p:cNvPr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684814A-8533-490E-8BB3-EFFE671167A9}"/>
              </a:ext>
            </a:extLst>
          </p:cNvPr>
          <p:cNvSpPr txBox="1"/>
          <p:nvPr/>
        </p:nvSpPr>
        <p:spPr>
          <a:xfrm>
            <a:off x="5434642" y="1928655"/>
            <a:ext cx="66323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ru-RU" sz="1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sz="1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9AA50803-1896-49A4-8A1F-ECBEC5E8AE62}"/>
              </a:ext>
            </a:extLst>
          </p:cNvPr>
          <p:cNvCxnSpPr>
            <a:cxnSpLocks/>
          </p:cNvCxnSpPr>
          <p:nvPr/>
        </p:nvCxnSpPr>
        <p:spPr>
          <a:xfrm flipH="1">
            <a:off x="262613" y="4276377"/>
            <a:ext cx="11666774" cy="19591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AB2B0EBD-389A-4C9C-B0CF-0AD62825E35E}"/>
              </a:ext>
            </a:extLst>
          </p:cNvPr>
          <p:cNvSpPr/>
          <p:nvPr/>
        </p:nvSpPr>
        <p:spPr>
          <a:xfrm>
            <a:off x="437687" y="1346460"/>
            <a:ext cx="856603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ГКП «Областная клиническая инфекционная больница» на ПХВ Актюбинской области;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КГКП «Региональная инфекционная больница </a:t>
            </a:r>
            <a:r>
              <a:rPr lang="ru-RU" sz="1300" b="1" dirty="0" err="1">
                <a:solidFill>
                  <a:srgbClr val="002060"/>
                </a:solidFill>
                <a:cs typeface="Arial" panose="020B0604020202020204" pitchFamily="34" charset="0"/>
              </a:rPr>
              <a:t>г.Талдыкорган</a:t>
            </a: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» Алматинской области;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КГКП «</a:t>
            </a:r>
            <a:r>
              <a:rPr lang="ru-RU" sz="1300" b="1" dirty="0" err="1">
                <a:solidFill>
                  <a:srgbClr val="002060"/>
                </a:solidFill>
                <a:cs typeface="Arial" panose="020B0604020202020204" pitchFamily="34" charset="0"/>
              </a:rPr>
              <a:t>Каскеленская</a:t>
            </a: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 городская инфекционная больница </a:t>
            </a:r>
            <a:r>
              <a:rPr lang="ru-RU" sz="1300" b="1" dirty="0" err="1">
                <a:solidFill>
                  <a:srgbClr val="002060"/>
                </a:solidFill>
                <a:cs typeface="Arial" panose="020B0604020202020204" pitchFamily="34" charset="0"/>
              </a:rPr>
              <a:t>больница</a:t>
            </a: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» Алматинской области; 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КГКП «Инфекционная больница </a:t>
            </a:r>
            <a:r>
              <a:rPr lang="ru-RU" sz="1300" b="1" dirty="0" err="1">
                <a:solidFill>
                  <a:srgbClr val="002060"/>
                </a:solidFill>
                <a:cs typeface="Arial" panose="020B0604020202020204" pitchFamily="34" charset="0"/>
              </a:rPr>
              <a:t>г.Семей</a:t>
            </a: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» Восточно-казахстанской области;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КГКП «Жамбылская областная детская инфекционная больница» Жамбылской области;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ГККП «Областная инфекционная больница» Западно-казахстанской области;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КГКП   «Областная инфекционная больница» Карагандинской области;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КГП на ПХВ «Кызылординская областная инфекционная больница» Кызылординской области;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ГККП «Городская инфекционная больница» г. Шымкент;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ГКП на ПХВ «Городская клиническая инфекционная больница им. </a:t>
            </a:r>
            <a:r>
              <a:rPr lang="ru-RU" sz="1300" b="1" dirty="0" err="1">
                <a:solidFill>
                  <a:srgbClr val="002060"/>
                </a:solidFill>
                <a:cs typeface="Arial" panose="020B0604020202020204" pitchFamily="34" charset="0"/>
              </a:rPr>
              <a:t>Жекеновой</a:t>
            </a: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» г. Алматы;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ГКП на ПХВ «Детская городская клиническая инфекционная больница» г. Алматы;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ГККП «Городская инфекционная больница» акимата г. Астана;</a:t>
            </a:r>
          </a:p>
          <a:p>
            <a:pPr marL="342900" indent="-342900" fontAlgn="ctr">
              <a:buFont typeface="+mj-lt"/>
              <a:buAutoNum type="arabicPeriod"/>
            </a:pPr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ГККП «Городская детская инфекционная больница» акимата г. Астана.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3A8041DB-350D-4A32-AFAD-2753096ACE2D}"/>
              </a:ext>
            </a:extLst>
          </p:cNvPr>
          <p:cNvSpPr txBox="1"/>
          <p:nvPr/>
        </p:nvSpPr>
        <p:spPr>
          <a:xfrm>
            <a:off x="262613" y="4305128"/>
            <a:ext cx="1179529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В соответствии с Приказом МЗСР РК от 28 апреля 2015 года №284 «Об утверждении государственного норматива сети организаций здравоохранения»: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на городском  и </a:t>
            </a:r>
            <a:r>
              <a:rPr lang="ru-RU" b="1" dirty="0">
                <a:solidFill>
                  <a:srgbClr val="002060"/>
                </a:solidFill>
                <a:cs typeface="Arial" panose="020B0604020202020204" pitchFamily="34" charset="0"/>
              </a:rPr>
              <a:t>областном</a:t>
            </a: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уровне: организации здравоохранения и (или) их структурные подразделения, оказывающие стационарную помощь инфекционного профиля, создаются как структурные подразделения многопрофильных больниц</a:t>
            </a:r>
          </a:p>
          <a:p>
            <a:pPr algn="just"/>
            <a:endParaRPr lang="ru-RU" sz="16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cs typeface="Arial" panose="020B0604020202020204" pitchFamily="34" charset="0"/>
              </a:rPr>
              <a:t>Ожидаемый результат:</a:t>
            </a:r>
            <a:endParaRPr lang="ru-RU" sz="2000" b="1" dirty="0">
              <a:cs typeface="Arial" panose="020B0604020202020204" pitchFamily="34" charset="0"/>
            </a:endParaRPr>
          </a:p>
          <a:p>
            <a:pPr marL="285750" indent="-285750">
              <a:spcBef>
                <a:spcPts val="400"/>
              </a:spcBef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снижение средней длительности пребывания в стационаре;</a:t>
            </a:r>
          </a:p>
          <a:p>
            <a:pPr marL="285750" indent="-285750">
              <a:spcBef>
                <a:spcPts val="400"/>
              </a:spcBef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снижение стоимости пролеченного случая;</a:t>
            </a:r>
          </a:p>
          <a:p>
            <a:pPr marL="285750" indent="-285750">
              <a:spcBef>
                <a:spcPts val="400"/>
              </a:spcBef>
              <a:buFont typeface="Wingdings" pitchFamily="2" charset="2"/>
              <a:buChar char="Ø"/>
            </a:pP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снижение административных расходов (прогноз не менее 5%)</a:t>
            </a:r>
          </a:p>
          <a:p>
            <a:endParaRPr lang="ru-RU" dirty="0">
              <a:cs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6BEAB35F-9BE7-4956-8F6B-0C7CF6165175}"/>
              </a:ext>
            </a:extLst>
          </p:cNvPr>
          <p:cNvSpPr/>
          <p:nvPr/>
        </p:nvSpPr>
        <p:spPr>
          <a:xfrm>
            <a:off x="262613" y="963354"/>
            <a:ext cx="72461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sz="1400" b="1" dirty="0">
                <a:solidFill>
                  <a:srgbClr val="FF0000"/>
                </a:solidFill>
                <a:cs typeface="Arial" panose="020B0604020202020204" pitchFamily="34" charset="0"/>
              </a:rPr>
              <a:t>В 10 регионах РК 13 медицинских организации на 2393 коек:</a:t>
            </a:r>
            <a:endParaRPr lang="ru-RU" sz="2000" b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C9EC1303-216E-4218-8D0A-193596C73B38}"/>
              </a:ext>
            </a:extLst>
          </p:cNvPr>
          <p:cNvSpPr/>
          <p:nvPr/>
        </p:nvSpPr>
        <p:spPr>
          <a:xfrm>
            <a:off x="8888695" y="1492049"/>
            <a:ext cx="304069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ru-RU" sz="1300" b="1" dirty="0">
                <a:solidFill>
                  <a:srgbClr val="002060"/>
                </a:solidFill>
                <a:cs typeface="Arial" panose="020B0604020202020204" pitchFamily="34" charset="0"/>
              </a:rPr>
              <a:t>В 2018 году реорганизовано:</a:t>
            </a:r>
          </a:p>
          <a:p>
            <a:pPr algn="ctr" fontAlgn="ctr"/>
            <a:r>
              <a:rPr lang="ru-RU" sz="1300" b="1" dirty="0">
                <a:solidFill>
                  <a:srgbClr val="FF0000"/>
                </a:solidFill>
                <a:cs typeface="Arial" panose="020B0604020202020204" pitchFamily="34" charset="0"/>
              </a:rPr>
              <a:t>ГККП «Областная инфекционная больница» в ГКП</a:t>
            </a:r>
          </a:p>
          <a:p>
            <a:pPr algn="ctr" fontAlgn="ctr"/>
            <a:endParaRPr lang="ru-RU" sz="13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fontAlgn="ctr"/>
            <a:endParaRPr lang="ru-RU" sz="13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fontAlgn="ctr"/>
            <a:endParaRPr lang="ru-RU" sz="13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fontAlgn="ctr"/>
            <a:endParaRPr lang="ru-RU" sz="13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fontAlgn="ctr"/>
            <a:endParaRPr lang="ru-RU" sz="13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fontAlgn="ctr"/>
            <a:r>
              <a:rPr lang="ru-RU" sz="1300" b="1" dirty="0">
                <a:solidFill>
                  <a:srgbClr val="FF0000"/>
                </a:solidFill>
                <a:cs typeface="Arial" panose="020B0604020202020204" pitchFamily="34" charset="0"/>
              </a:rPr>
              <a:t> ГКП на ПХВ "Мангистауская областная больница"</a:t>
            </a:r>
          </a:p>
          <a:p>
            <a:pPr fontAlgn="ctr"/>
            <a:endParaRPr lang="ru-RU" b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7" name="Стрелка: вниз 26">
            <a:extLst>
              <a:ext uri="{FF2B5EF4-FFF2-40B4-BE49-F238E27FC236}">
                <a16:creationId xmlns:a16="http://schemas.microsoft.com/office/drawing/2014/main" xmlns="" id="{CF299067-185A-4EF9-888F-9B579B618291}"/>
              </a:ext>
            </a:extLst>
          </p:cNvPr>
          <p:cNvSpPr/>
          <p:nvPr/>
        </p:nvSpPr>
        <p:spPr>
          <a:xfrm>
            <a:off x="9961914" y="2275274"/>
            <a:ext cx="681487" cy="629917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2251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4249" y="2130199"/>
            <a:ext cx="8387751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Медицинская помощь больным с психическими и поведенческими расстройствами, вызванными употреблением </a:t>
            </a:r>
            <a:r>
              <a:rPr lang="ru-RU" sz="4000" b="1" dirty="0" err="1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психоактивных</a:t>
            </a:r>
            <a:r>
              <a:rPr lang="ru-RU" sz="4000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веществ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439605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053438" cy="858089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Нормативно-правовое регулирование в сфере оказания  медицинской помощи больным с психическими и поведенческими расстройствами, вызванными употреблением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психоактивных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веществ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>
                <a:latin typeface="Arial Narrow" panose="020B0606020202030204" pitchFamily="34" charset="0"/>
              </a:rPr>
              <a:pPr/>
              <a:t>64</a:t>
            </a:fld>
            <a:endParaRPr lang="ru-RU"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C9C62AC-5C5D-43BB-B87A-E3EBC1ACB453}"/>
              </a:ext>
            </a:extLst>
          </p:cNvPr>
          <p:cNvSpPr/>
          <p:nvPr/>
        </p:nvSpPr>
        <p:spPr>
          <a:xfrm>
            <a:off x="1038225" y="1443841"/>
            <a:ext cx="100534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System Font Regular"/>
              <a:buChar char="-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Постановление Правительства Республики Казахстан от 15 октября 2018 года №634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Государственной программы развития здравоохранения Республики Казахстан "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на 2016 – 2019 годы»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System Font Regular"/>
              <a:buChar char="-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stem Font Regular"/>
              <a:buChar char="-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Приказ Министра здравоохранения и социального развития Республики Казахстан от 8 февраля 2016 года №95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Стандарта организации оказания медико-социальной помощи в области психического здоровья населению Республики Казахстан»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buFont typeface="System Font Regular"/>
              <a:buChar char="-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stem Font Regular"/>
              <a:buChar char="-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Приказ Министра здравоохранения Республики Казахстан от 10 июня  2011 года №383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Положения о наркологической организации для принудительного лечения и Правил внутреннего распорядка в наркологической организации для принудительного лечения»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43470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12294"/>
            <a:ext cx="10053438" cy="858089"/>
          </a:xfrm>
        </p:spPr>
        <p:txBody>
          <a:bodyPr>
            <a:no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Планирование объемов затрат на оказание медицинской помощи больным с психическими и поведенческими расстройствами, вызванными употреблением </a:t>
            </a:r>
            <a:r>
              <a:rPr lang="ru-RU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психоактивных</a:t>
            </a:r>
            <a:r>
              <a:rPr lang="ru-RU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веществ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65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8" name="Полилиния 7"/>
          <p:cNvSpPr/>
          <p:nvPr/>
        </p:nvSpPr>
        <p:spPr>
          <a:xfrm>
            <a:off x="411893" y="1592289"/>
            <a:ext cx="11505052" cy="4141245"/>
          </a:xfrm>
          <a:custGeom>
            <a:avLst/>
            <a:gdLst>
              <a:gd name="connsiteX0" fmla="*/ 266936 w 1601583"/>
              <a:gd name="connsiteY0" fmla="*/ 0 h 10174454"/>
              <a:gd name="connsiteX1" fmla="*/ 1334647 w 1601583"/>
              <a:gd name="connsiteY1" fmla="*/ 0 h 10174454"/>
              <a:gd name="connsiteX2" fmla="*/ 1601583 w 1601583"/>
              <a:gd name="connsiteY2" fmla="*/ 266936 h 10174454"/>
              <a:gd name="connsiteX3" fmla="*/ 1601583 w 1601583"/>
              <a:gd name="connsiteY3" fmla="*/ 10174454 h 10174454"/>
              <a:gd name="connsiteX4" fmla="*/ 1601583 w 1601583"/>
              <a:gd name="connsiteY4" fmla="*/ 10174454 h 10174454"/>
              <a:gd name="connsiteX5" fmla="*/ 0 w 1601583"/>
              <a:gd name="connsiteY5" fmla="*/ 10174454 h 10174454"/>
              <a:gd name="connsiteX6" fmla="*/ 0 w 1601583"/>
              <a:gd name="connsiteY6" fmla="*/ 10174454 h 10174454"/>
              <a:gd name="connsiteX7" fmla="*/ 0 w 1601583"/>
              <a:gd name="connsiteY7" fmla="*/ 266936 h 10174454"/>
              <a:gd name="connsiteX8" fmla="*/ 266936 w 1601583"/>
              <a:gd name="connsiteY8" fmla="*/ 0 h 10174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1583" h="10174454">
                <a:moveTo>
                  <a:pt x="1601583" y="1695779"/>
                </a:moveTo>
                <a:lnTo>
                  <a:pt x="1601583" y="8478675"/>
                </a:lnTo>
                <a:cubicBezTo>
                  <a:pt x="1601583" y="9415228"/>
                  <a:pt x="1582770" y="10174451"/>
                  <a:pt x="1559564" y="10174451"/>
                </a:cubicBezTo>
                <a:lnTo>
                  <a:pt x="0" y="10174451"/>
                </a:lnTo>
                <a:lnTo>
                  <a:pt x="0" y="10174451"/>
                </a:lnTo>
                <a:lnTo>
                  <a:pt x="0" y="3"/>
                </a:lnTo>
                <a:lnTo>
                  <a:pt x="0" y="3"/>
                </a:lnTo>
                <a:lnTo>
                  <a:pt x="1559564" y="3"/>
                </a:lnTo>
                <a:cubicBezTo>
                  <a:pt x="1582770" y="3"/>
                  <a:pt x="1601583" y="759226"/>
                  <a:pt x="1601583" y="1695779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569" tIns="87073" rIns="87073" bIns="87074" numCol="1" spcCol="1270" anchor="ctr" anchorCtr="0">
            <a:noAutofit/>
          </a:bodyPr>
          <a:lstStyle/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b="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Планирование расходов на оказание медицинской помощи больным с психическими и поведенческими расстройствами, вызванных употреблением психоактивных веществ в рамках комплекса медицинских услуг, направленных на диагностику, лечение и диспансерное наблюдение, рассчитывается путем умножения численности больных с психическими и поведенческими расстройствами, вызванных употреблением психоактивных веществ, зарегистрированных в РНБ по состоянию на дату месяца, которая используется для расчета финансирования на комплексный тариф на одного больного с психическими и поведенческими расстройствами, вызванных употреблением психоактивных веществ, утвержденный уполномоченным органом. </a:t>
            </a: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b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endParaRPr lang="ru-RU" b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lvl="1" indent="-114300" algn="l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ru-RU" b="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Планирование объема финансирования расходов на оказание специализированной медицинской помощи больным с психическими и поведенческими расстройствами, вызванных употреблением психоактивных веществ в республиканской организации, производится путем умножения утвержденного тарифа на прогнозное количество койко-дней.</a:t>
            </a:r>
          </a:p>
        </p:txBody>
      </p:sp>
    </p:spTree>
    <p:extLst>
      <p:ext uri="{BB962C8B-B14F-4D97-AF65-F5344CB8AC3E}">
        <p14:creationId xmlns:p14="http://schemas.microsoft.com/office/powerpoint/2010/main" val="128433478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7766" y="2142665"/>
            <a:ext cx="8284234" cy="1674995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МЕДИКО-СОЦИАЛЬНАЯ ПОМОЩЬ ЛИЦАМ, СТРАДАЮЩИМ ПСИХИЧЕСКИМИ РАССТРОЙСТВАМИ (ЗАБОЛЕВАНИЯМИ)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075061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Планирование объемов и затрат на оказание медико-социальной помощи лицам, страдающим психическими расстройствами (заболеваниями).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67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F33F0A-9A12-C34E-BC2F-72A854D56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699" y="1151907"/>
            <a:ext cx="10515600" cy="4987636"/>
          </a:xfrm>
        </p:spPr>
        <p:txBody>
          <a:bodyPr>
            <a:normAutofit/>
          </a:bodyPr>
          <a:lstStyle/>
          <a:p>
            <a:pPr lvl="1" algn="just">
              <a:buNone/>
            </a:pPr>
            <a:r>
              <a:rPr lang="ru-RU" b="0" dirty="0">
                <a:solidFill>
                  <a:srgbClr val="002060"/>
                </a:solidFill>
                <a:latin typeface="+mn-lt"/>
                <a:ea typeface="+mn-ea"/>
                <a:cs typeface="Times New Roman" panose="02020603050405020304" pitchFamily="18" charset="0"/>
              </a:rPr>
              <a:t>Планирование расходов на оказание медицинской помощи лицам, страдающим психическими расстройствами (заболеваниями), в рамках комплекса медицинских услуг, направленных на диагностику, лечение и диспансерное наблюдение психических больных, рассчитывается путем умножения численности больных с психическими и поведенческими расстройствами, зарегистрированных в РНБ по состоянию на дату месяца, которая используется для расчета финансирования на </a:t>
            </a:r>
            <a:r>
              <a:rPr lang="ru-RU" b="0" u="sng" dirty="0">
                <a:solidFill>
                  <a:srgbClr val="002060"/>
                </a:solidFill>
                <a:latin typeface="+mn-lt"/>
                <a:ea typeface="+mn-ea"/>
                <a:cs typeface="Times New Roman" panose="02020603050405020304" pitchFamily="18" charset="0"/>
              </a:rPr>
              <a:t>комплексный тариф на одного больного </a:t>
            </a:r>
            <a:r>
              <a:rPr lang="ru-RU" b="0" dirty="0">
                <a:solidFill>
                  <a:srgbClr val="002060"/>
                </a:solidFill>
                <a:latin typeface="+mn-lt"/>
                <a:ea typeface="+mn-ea"/>
                <a:cs typeface="Times New Roman" panose="02020603050405020304" pitchFamily="18" charset="0"/>
              </a:rPr>
              <a:t>с психическими и поведенческими расстройствами, утвержденный уполномоченным органом.</a:t>
            </a:r>
            <a:endParaRPr lang="ru-RU" sz="1800" b="0" dirty="0">
              <a:solidFill>
                <a:srgbClr val="002060"/>
              </a:solidFill>
              <a:latin typeface="+mn-lt"/>
              <a:ea typeface="+mn-ea"/>
              <a:cs typeface="Times New Roman" panose="02020603050405020304" pitchFamily="18" charset="0"/>
            </a:endParaRPr>
          </a:p>
          <a:p>
            <a:pPr lvl="1" algn="just">
              <a:buNone/>
            </a:pPr>
            <a:r>
              <a:rPr lang="ru-RU" b="0" dirty="0">
                <a:solidFill>
                  <a:srgbClr val="002060"/>
                </a:solidFill>
                <a:latin typeface="+mn-lt"/>
                <a:ea typeface="+mn-ea"/>
                <a:cs typeface="Times New Roman" panose="02020603050405020304" pitchFamily="18" charset="0"/>
              </a:rPr>
              <a:t>Планирование объема финансирования расходов на оказание специализированной медицинской помощи, страдающим психическими и поведенческими расстройствами (заболеваниями) в республиканской организации производится путем умножения утвержденного тарифа на прогнозное количество койко-дней.</a:t>
            </a:r>
          </a:p>
          <a:p>
            <a:pPr lvl="1">
              <a:buNone/>
            </a:pPr>
            <a:endParaRPr lang="ru-RU" sz="1800" b="0" kern="1200" dirty="0">
              <a:solidFill>
                <a:srgbClr val="002060"/>
              </a:solidFill>
              <a:latin typeface="+mn-lt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58131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ПРОВЕДЕНИЕ ПАТОЛОГОАНАТОМИЧЕСКОЙ ДИАГНОСТИКИ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368976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cs typeface="Arial" panose="020B0604020202020204" pitchFamily="34" charset="0"/>
              </a:rPr>
              <a:t>Планирование затрат на проведение патологоанатомической диагностики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69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73C81B93-7B8C-463C-9244-EBD694693A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16657"/>
              </p:ext>
            </p:extLst>
          </p:nvPr>
        </p:nvGraphicFramePr>
        <p:xfrm>
          <a:off x="1130300" y="1475118"/>
          <a:ext cx="9531782" cy="3122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8942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САНИТАРНАЯ АВИАЦИЯ </a:t>
            </a:r>
            <a:br>
              <a:rPr lang="ru-RU" sz="44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4400" b="1" dirty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(НАЗЕМНАЯ)</a:t>
            </a:r>
            <a:endParaRPr lang="ru-RU" sz="4400" b="1" cap="all" dirty="0">
              <a:solidFill>
                <a:srgbClr val="002060"/>
              </a:solidFill>
              <a:latin typeface="Arial Narrow" panose="020B060602020203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00339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Показатели организаций, осуществляющих деятельность</a:t>
            </a:r>
            <a:b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в сфере патологической анатомии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70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xmlns="" id="{13B28583-7FE3-4668-ACD0-3F0068648A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677283"/>
              </p:ext>
            </p:extLst>
          </p:nvPr>
        </p:nvGraphicFramePr>
        <p:xfrm>
          <a:off x="838200" y="948477"/>
          <a:ext cx="10515600" cy="508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514403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BD4B7764-1C60-416D-B980-ADE232ED3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942" y="2142665"/>
            <a:ext cx="8186058" cy="1674995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ДЕЯТЕЛЬНОСТЬ В СФЕРЕ ЗАГОТОВКИ КРОВИ И ЕЕ КОМПОНЕНТОВ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8F54985-5EA1-437C-8206-D1D84E0C98AC}"/>
              </a:ext>
            </a:extLst>
          </p:cNvPr>
          <p:cNvSpPr/>
          <p:nvPr/>
        </p:nvSpPr>
        <p:spPr>
          <a:xfrm>
            <a:off x="6489700" y="3817661"/>
            <a:ext cx="5702300" cy="9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BD05351-A6A4-4300-903F-AA6DF3D94D8A}"/>
              </a:ext>
            </a:extLst>
          </p:cNvPr>
          <p:cNvSpPr/>
          <p:nvPr/>
        </p:nvSpPr>
        <p:spPr>
          <a:xfrm>
            <a:off x="4387850" y="3817661"/>
            <a:ext cx="2101850" cy="920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129336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Планирование затрат на услуги по обеспечению препаратами и компонентами крови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72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73C81B93-7B8C-463C-9244-EBD694693A64}"/>
              </a:ext>
            </a:extLst>
          </p:cNvPr>
          <p:cNvGraphicFramePr>
            <a:graphicFrameLocks/>
          </p:cNvGraphicFramePr>
          <p:nvPr/>
        </p:nvGraphicFramePr>
        <p:xfrm>
          <a:off x="1130300" y="1475118"/>
          <a:ext cx="9531782" cy="3122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325231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700"/>
            <a:ext cx="10053438" cy="858089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Планирование объемов и затрат на деятельность в сфере заготовки крови и ее компонентов в рамках ГОБМП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mtClean="0"/>
              <a:pPr/>
              <a:t>73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A5D13756-1F51-8D41-9BA7-174B0098D671}"/>
              </a:ext>
            </a:extLst>
          </p:cNvPr>
          <p:cNvGrpSpPr/>
          <p:nvPr/>
        </p:nvGrpSpPr>
        <p:grpSpPr>
          <a:xfrm>
            <a:off x="852809" y="948477"/>
            <a:ext cx="10486381" cy="5538247"/>
            <a:chOff x="852809" y="1411550"/>
            <a:chExt cx="10486381" cy="5075174"/>
          </a:xfrm>
        </p:grpSpPr>
        <p:sp>
          <p:nvSpPr>
            <p:cNvPr id="5" name="Полилиния 4">
              <a:extLst>
                <a:ext uri="{FF2B5EF4-FFF2-40B4-BE49-F238E27FC236}">
                  <a16:creationId xmlns:a16="http://schemas.microsoft.com/office/drawing/2014/main" xmlns="" id="{D9A1FEE8-BEDA-D046-BAA9-69E8A7AA6488}"/>
                </a:ext>
              </a:extLst>
            </p:cNvPr>
            <p:cNvSpPr/>
            <p:nvPr/>
          </p:nvSpPr>
          <p:spPr>
            <a:xfrm>
              <a:off x="852809" y="1411550"/>
              <a:ext cx="3730828" cy="1632968"/>
            </a:xfrm>
            <a:custGeom>
              <a:avLst/>
              <a:gdLst>
                <a:gd name="connsiteX0" fmla="*/ 0 w 3730828"/>
                <a:gd name="connsiteY0" fmla="*/ 163297 h 1632968"/>
                <a:gd name="connsiteX1" fmla="*/ 163297 w 3730828"/>
                <a:gd name="connsiteY1" fmla="*/ 0 h 1632968"/>
                <a:gd name="connsiteX2" fmla="*/ 3567531 w 3730828"/>
                <a:gd name="connsiteY2" fmla="*/ 0 h 1632968"/>
                <a:gd name="connsiteX3" fmla="*/ 3730828 w 3730828"/>
                <a:gd name="connsiteY3" fmla="*/ 163297 h 1632968"/>
                <a:gd name="connsiteX4" fmla="*/ 3730828 w 3730828"/>
                <a:gd name="connsiteY4" fmla="*/ 1469671 h 1632968"/>
                <a:gd name="connsiteX5" fmla="*/ 3567531 w 3730828"/>
                <a:gd name="connsiteY5" fmla="*/ 1632968 h 1632968"/>
                <a:gd name="connsiteX6" fmla="*/ 163297 w 3730828"/>
                <a:gd name="connsiteY6" fmla="*/ 1632968 h 1632968"/>
                <a:gd name="connsiteX7" fmla="*/ 0 w 3730828"/>
                <a:gd name="connsiteY7" fmla="*/ 1469671 h 1632968"/>
                <a:gd name="connsiteX8" fmla="*/ 0 w 3730828"/>
                <a:gd name="connsiteY8" fmla="*/ 163297 h 1632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30828" h="1632968">
                  <a:moveTo>
                    <a:pt x="0" y="163297"/>
                  </a:moveTo>
                  <a:cubicBezTo>
                    <a:pt x="0" y="73111"/>
                    <a:pt x="73111" y="0"/>
                    <a:pt x="163297" y="0"/>
                  </a:cubicBezTo>
                  <a:lnTo>
                    <a:pt x="3567531" y="0"/>
                  </a:lnTo>
                  <a:cubicBezTo>
                    <a:pt x="3657717" y="0"/>
                    <a:pt x="3730828" y="73111"/>
                    <a:pt x="3730828" y="163297"/>
                  </a:cubicBezTo>
                  <a:lnTo>
                    <a:pt x="3730828" y="1469671"/>
                  </a:lnTo>
                  <a:cubicBezTo>
                    <a:pt x="3730828" y="1559857"/>
                    <a:pt x="3657717" y="1632968"/>
                    <a:pt x="3567531" y="1632968"/>
                  </a:cubicBezTo>
                  <a:lnTo>
                    <a:pt x="163297" y="1632968"/>
                  </a:lnTo>
                  <a:cubicBezTo>
                    <a:pt x="73111" y="1632968"/>
                    <a:pt x="0" y="1559857"/>
                    <a:pt x="0" y="1469671"/>
                  </a:cubicBezTo>
                  <a:lnTo>
                    <a:pt x="0" y="163297"/>
                  </a:lnTo>
                  <a:close/>
                </a:path>
              </a:pathLst>
            </a:custGeom>
            <a:solidFill>
              <a:srgbClr val="00206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597663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kern="1200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Прогнозное количество </a:t>
              </a:r>
              <a:r>
                <a:rPr lang="ru-RU" sz="1600" u="sng" kern="1200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препаратов и компонентов крови</a:t>
              </a:r>
              <a:r>
                <a:rPr lang="ru-RU" sz="1600" kern="1200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 определяется исходя из фактической потребности поставщиков медицинских услуг в рамках ГОБМП и ОСМС</a:t>
              </a:r>
            </a:p>
          </p:txBody>
        </p:sp>
        <p:sp>
          <p:nvSpPr>
            <p:cNvPr id="7" name="Полилиния 6">
              <a:extLst>
                <a:ext uri="{FF2B5EF4-FFF2-40B4-BE49-F238E27FC236}">
                  <a16:creationId xmlns:a16="http://schemas.microsoft.com/office/drawing/2014/main" xmlns="" id="{D0BED669-72FE-CF44-B257-5A5C4B3196B5}"/>
                </a:ext>
              </a:extLst>
            </p:cNvPr>
            <p:cNvSpPr/>
            <p:nvPr/>
          </p:nvSpPr>
          <p:spPr>
            <a:xfrm>
              <a:off x="1268730" y="2500195"/>
              <a:ext cx="5132070" cy="3986529"/>
            </a:xfrm>
            <a:custGeom>
              <a:avLst/>
              <a:gdLst>
                <a:gd name="connsiteX0" fmla="*/ 0 w 3730828"/>
                <a:gd name="connsiteY0" fmla="*/ 373083 h 3875339"/>
                <a:gd name="connsiteX1" fmla="*/ 373083 w 3730828"/>
                <a:gd name="connsiteY1" fmla="*/ 0 h 3875339"/>
                <a:gd name="connsiteX2" fmla="*/ 3357745 w 3730828"/>
                <a:gd name="connsiteY2" fmla="*/ 0 h 3875339"/>
                <a:gd name="connsiteX3" fmla="*/ 3730828 w 3730828"/>
                <a:gd name="connsiteY3" fmla="*/ 373083 h 3875339"/>
                <a:gd name="connsiteX4" fmla="*/ 3730828 w 3730828"/>
                <a:gd name="connsiteY4" fmla="*/ 3502256 h 3875339"/>
                <a:gd name="connsiteX5" fmla="*/ 3357745 w 3730828"/>
                <a:gd name="connsiteY5" fmla="*/ 3875339 h 3875339"/>
                <a:gd name="connsiteX6" fmla="*/ 373083 w 3730828"/>
                <a:gd name="connsiteY6" fmla="*/ 3875339 h 3875339"/>
                <a:gd name="connsiteX7" fmla="*/ 0 w 3730828"/>
                <a:gd name="connsiteY7" fmla="*/ 3502256 h 3875339"/>
                <a:gd name="connsiteX8" fmla="*/ 0 w 3730828"/>
                <a:gd name="connsiteY8" fmla="*/ 373083 h 3875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30828" h="3875339">
                  <a:moveTo>
                    <a:pt x="0" y="373083"/>
                  </a:moveTo>
                  <a:cubicBezTo>
                    <a:pt x="0" y="167035"/>
                    <a:pt x="167035" y="0"/>
                    <a:pt x="373083" y="0"/>
                  </a:cubicBezTo>
                  <a:lnTo>
                    <a:pt x="3357745" y="0"/>
                  </a:lnTo>
                  <a:cubicBezTo>
                    <a:pt x="3563793" y="0"/>
                    <a:pt x="3730828" y="167035"/>
                    <a:pt x="3730828" y="373083"/>
                  </a:cubicBezTo>
                  <a:lnTo>
                    <a:pt x="3730828" y="3502256"/>
                  </a:lnTo>
                  <a:cubicBezTo>
                    <a:pt x="3730828" y="3708304"/>
                    <a:pt x="3563793" y="3875339"/>
                    <a:pt x="3357745" y="3875339"/>
                  </a:cubicBezTo>
                  <a:lnTo>
                    <a:pt x="373083" y="3875339"/>
                  </a:lnTo>
                  <a:cubicBezTo>
                    <a:pt x="167035" y="3875339"/>
                    <a:pt x="0" y="3708304"/>
                    <a:pt x="0" y="3502256"/>
                  </a:cubicBezTo>
                  <a:lnTo>
                    <a:pt x="0" y="373083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8840" tIns="208840" rIns="208840" bIns="208840" numCol="1" spcCol="1270" anchor="t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arenR"/>
              </a:pPr>
              <a:r>
                <a:rPr lang="ru-RU" sz="1600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 анализ потребления компонентов крови в разрезе поставщиков медицинских услуг </a:t>
              </a:r>
              <a:r>
                <a:rPr lang="ru-RU" sz="1600" u="sng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за 3 последних года с корректировкой на рост/снижение численности населения в разрезе компонентов крови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arenR"/>
              </a:pPr>
              <a:r>
                <a:rPr lang="ru-RU" sz="1600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 учитывается необходимость достижения следующих индикаторов:</a:t>
              </a:r>
            </a:p>
            <a:p>
              <a:pPr lvl="0"/>
              <a:r>
                <a:rPr lang="ru-RU" sz="16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- </a:t>
              </a:r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100% -  обеспечение пациентов детских медицинских организаций свежезамороженной плазмой с дополнительной обработкой (</a:t>
              </a:r>
              <a:r>
                <a:rPr lang="ru-RU" sz="1400" dirty="0" err="1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вирусинактивация</a:t>
              </a:r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 или </a:t>
              </a:r>
              <a:r>
                <a:rPr lang="ru-RU" sz="1400" dirty="0" err="1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карантинизация</a:t>
              </a:r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);</a:t>
              </a:r>
              <a:endParaRPr lang="ru-RU" sz="11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  <a:p>
              <a:pPr lvl="0"/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- 100% - выдача </a:t>
              </a:r>
              <a:r>
                <a:rPr lang="ru-RU" sz="1400" dirty="0" err="1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вирусинактивированных</a:t>
              </a:r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 тромбоцитов;</a:t>
              </a:r>
              <a:endParaRPr lang="ru-RU" sz="11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  <a:p>
              <a:pPr lvl="0"/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- 100% - выдача </a:t>
              </a:r>
              <a:r>
                <a:rPr lang="ru-RU" sz="1400" dirty="0" err="1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лейкофильтрованных</a:t>
              </a:r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 </a:t>
              </a:r>
              <a:r>
                <a:rPr lang="ru-RU" sz="1400" dirty="0" err="1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эритроцитсодержацих</a:t>
              </a:r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 компонентов;</a:t>
              </a:r>
              <a:endParaRPr lang="ru-RU" sz="11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  <a:p>
              <a:pPr lvl="0"/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- не менее 30% - выдача </a:t>
              </a:r>
              <a:r>
                <a:rPr lang="ru-RU" sz="1400" dirty="0" err="1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карантинизированной</a:t>
              </a:r>
              <a:r>
                <a:rPr lang="ru-RU" sz="14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 плазмы от общего объема выдаваемой плазмы</a:t>
              </a:r>
              <a:endParaRPr lang="ru-RU" sz="11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  <a:p>
              <a:pPr marL="0" lvl="1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ru-RU" sz="1600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3) Оцениваются производственные мощности и определяется планируемый объем препаратов и компонентов крови с установлением соответствующих индикаторов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ru-RU" sz="1600" kern="12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</p:txBody>
        </p:sp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xmlns="" id="{E3596F5E-CAEC-1C42-ABAA-34DACA5C3D38}"/>
                </a:ext>
              </a:extLst>
            </p:cNvPr>
            <p:cNvSpPr/>
            <p:nvPr/>
          </p:nvSpPr>
          <p:spPr>
            <a:xfrm>
              <a:off x="6844963" y="1411550"/>
              <a:ext cx="3730828" cy="1632968"/>
            </a:xfrm>
            <a:custGeom>
              <a:avLst/>
              <a:gdLst>
                <a:gd name="connsiteX0" fmla="*/ 0 w 3730828"/>
                <a:gd name="connsiteY0" fmla="*/ 163297 h 1632968"/>
                <a:gd name="connsiteX1" fmla="*/ 163297 w 3730828"/>
                <a:gd name="connsiteY1" fmla="*/ 0 h 1632968"/>
                <a:gd name="connsiteX2" fmla="*/ 3567531 w 3730828"/>
                <a:gd name="connsiteY2" fmla="*/ 0 h 1632968"/>
                <a:gd name="connsiteX3" fmla="*/ 3730828 w 3730828"/>
                <a:gd name="connsiteY3" fmla="*/ 163297 h 1632968"/>
                <a:gd name="connsiteX4" fmla="*/ 3730828 w 3730828"/>
                <a:gd name="connsiteY4" fmla="*/ 1469671 h 1632968"/>
                <a:gd name="connsiteX5" fmla="*/ 3567531 w 3730828"/>
                <a:gd name="connsiteY5" fmla="*/ 1632968 h 1632968"/>
                <a:gd name="connsiteX6" fmla="*/ 163297 w 3730828"/>
                <a:gd name="connsiteY6" fmla="*/ 1632968 h 1632968"/>
                <a:gd name="connsiteX7" fmla="*/ 0 w 3730828"/>
                <a:gd name="connsiteY7" fmla="*/ 1469671 h 1632968"/>
                <a:gd name="connsiteX8" fmla="*/ 0 w 3730828"/>
                <a:gd name="connsiteY8" fmla="*/ 163297 h 1632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30828" h="1632968">
                  <a:moveTo>
                    <a:pt x="0" y="163297"/>
                  </a:moveTo>
                  <a:cubicBezTo>
                    <a:pt x="0" y="73111"/>
                    <a:pt x="73111" y="0"/>
                    <a:pt x="163297" y="0"/>
                  </a:cubicBezTo>
                  <a:lnTo>
                    <a:pt x="3567531" y="0"/>
                  </a:lnTo>
                  <a:cubicBezTo>
                    <a:pt x="3657717" y="0"/>
                    <a:pt x="3730828" y="73111"/>
                    <a:pt x="3730828" y="163297"/>
                  </a:cubicBezTo>
                  <a:lnTo>
                    <a:pt x="3730828" y="1469671"/>
                  </a:lnTo>
                  <a:cubicBezTo>
                    <a:pt x="3730828" y="1559857"/>
                    <a:pt x="3657717" y="1632968"/>
                    <a:pt x="3567531" y="1632968"/>
                  </a:cubicBezTo>
                  <a:lnTo>
                    <a:pt x="163297" y="1632968"/>
                  </a:lnTo>
                  <a:cubicBezTo>
                    <a:pt x="73111" y="1632968"/>
                    <a:pt x="0" y="1559857"/>
                    <a:pt x="0" y="1469671"/>
                  </a:cubicBezTo>
                  <a:lnTo>
                    <a:pt x="0" y="163297"/>
                  </a:lnTo>
                  <a:close/>
                </a:path>
              </a:pathLst>
            </a:custGeom>
            <a:solidFill>
              <a:srgbClr val="00206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568" tIns="99568" rIns="99568" bIns="597663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kern="1200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Прогнозное количество </a:t>
              </a:r>
              <a:r>
                <a:rPr lang="ru-RU" sz="1600" u="sng" kern="1200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лабораторных услуг </a:t>
              </a:r>
              <a:r>
                <a:rPr lang="ru-RU" sz="1600" kern="1200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на основе фактической потребности поставщиков медицинских услуг в рамках ГОБМП и ОСМС с корректировкой на рост услуг по трансплантации органов</a:t>
              </a:r>
              <a:r>
                <a:rPr lang="en-US" sz="1600" kern="1200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, </a:t>
              </a:r>
              <a:r>
                <a:rPr lang="ru-RU" sz="1600" kern="1200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тканей</a:t>
              </a:r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xmlns="" id="{AAC5E27A-DC7D-0646-85DA-E0A498402B05}"/>
                </a:ext>
              </a:extLst>
            </p:cNvPr>
            <p:cNvSpPr/>
            <p:nvPr/>
          </p:nvSpPr>
          <p:spPr>
            <a:xfrm>
              <a:off x="7608362" y="2500195"/>
              <a:ext cx="3730828" cy="3875339"/>
            </a:xfrm>
            <a:custGeom>
              <a:avLst/>
              <a:gdLst>
                <a:gd name="connsiteX0" fmla="*/ 0 w 3730828"/>
                <a:gd name="connsiteY0" fmla="*/ 373083 h 3875339"/>
                <a:gd name="connsiteX1" fmla="*/ 373083 w 3730828"/>
                <a:gd name="connsiteY1" fmla="*/ 0 h 3875339"/>
                <a:gd name="connsiteX2" fmla="*/ 3357745 w 3730828"/>
                <a:gd name="connsiteY2" fmla="*/ 0 h 3875339"/>
                <a:gd name="connsiteX3" fmla="*/ 3730828 w 3730828"/>
                <a:gd name="connsiteY3" fmla="*/ 373083 h 3875339"/>
                <a:gd name="connsiteX4" fmla="*/ 3730828 w 3730828"/>
                <a:gd name="connsiteY4" fmla="*/ 3502256 h 3875339"/>
                <a:gd name="connsiteX5" fmla="*/ 3357745 w 3730828"/>
                <a:gd name="connsiteY5" fmla="*/ 3875339 h 3875339"/>
                <a:gd name="connsiteX6" fmla="*/ 373083 w 3730828"/>
                <a:gd name="connsiteY6" fmla="*/ 3875339 h 3875339"/>
                <a:gd name="connsiteX7" fmla="*/ 0 w 3730828"/>
                <a:gd name="connsiteY7" fmla="*/ 3502256 h 3875339"/>
                <a:gd name="connsiteX8" fmla="*/ 0 w 3730828"/>
                <a:gd name="connsiteY8" fmla="*/ 373083 h 3875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30828" h="3875339">
                  <a:moveTo>
                    <a:pt x="0" y="373083"/>
                  </a:moveTo>
                  <a:cubicBezTo>
                    <a:pt x="0" y="167035"/>
                    <a:pt x="167035" y="0"/>
                    <a:pt x="373083" y="0"/>
                  </a:cubicBezTo>
                  <a:lnTo>
                    <a:pt x="3357745" y="0"/>
                  </a:lnTo>
                  <a:cubicBezTo>
                    <a:pt x="3563793" y="0"/>
                    <a:pt x="3730828" y="167035"/>
                    <a:pt x="3730828" y="373083"/>
                  </a:cubicBezTo>
                  <a:lnTo>
                    <a:pt x="3730828" y="3502256"/>
                  </a:lnTo>
                  <a:cubicBezTo>
                    <a:pt x="3730828" y="3708304"/>
                    <a:pt x="3563793" y="3875339"/>
                    <a:pt x="3357745" y="3875339"/>
                  </a:cubicBezTo>
                  <a:lnTo>
                    <a:pt x="373083" y="3875339"/>
                  </a:lnTo>
                  <a:cubicBezTo>
                    <a:pt x="167035" y="3875339"/>
                    <a:pt x="0" y="3708304"/>
                    <a:pt x="0" y="3502256"/>
                  </a:cubicBezTo>
                  <a:lnTo>
                    <a:pt x="0" y="373083"/>
                  </a:lnTo>
                  <a:close/>
                </a:path>
              </a:pathLst>
            </a:cu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3064" tIns="223064" rIns="223064" bIns="223064" numCol="1" spcCol="1270" anchor="t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arenR"/>
              </a:pPr>
              <a:r>
                <a:rPr lang="ru-RU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Поставщики </a:t>
              </a:r>
              <a: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медицинских услуг в рамках ГОБМП и ОСМС представляют </a:t>
              </a:r>
              <a:r>
                <a:rPr lang="ru-RU" u="sng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планируемый объем трансплантаций </a:t>
              </a:r>
              <a: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и </a:t>
              </a:r>
              <a:r>
                <a:rPr lang="ru-RU" u="sng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потребность в разрезе лабораторных исследований</a:t>
              </a:r>
              <a:br>
                <a:rPr lang="ru-RU" u="sng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</a:br>
              <a: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/>
              </a:r>
              <a:b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</a:br>
              <a: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/>
              </a:r>
              <a:b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</a:br>
              <a: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/>
              </a:r>
              <a:b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</a:br>
              <a: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/>
              </a:r>
              <a:b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</a:br>
              <a:r>
                <a:rPr lang="ru-RU" kern="1200" dirty="0">
                  <a:solidFill>
                    <a:srgbClr val="002060"/>
                  </a:solidFill>
                  <a:latin typeface="Arial Narrow" panose="020B0604020202020204" pitchFamily="34" charset="0"/>
                  <a:cs typeface="Arial Narrow" panose="020B0604020202020204" pitchFamily="34" charset="0"/>
                </a:rPr>
                <a:t>.</a:t>
              </a: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arenR"/>
              </a:pPr>
              <a:endParaRPr lang="ru-RU" kern="12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arenR"/>
              </a:pPr>
              <a:endParaRPr lang="ru-RU" kern="12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arenR"/>
              </a:pPr>
              <a:endParaRPr lang="ru-RU" kern="12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arenR"/>
              </a:pPr>
              <a:endParaRPr lang="ru-RU" kern="12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arenR"/>
              </a:pPr>
              <a:endParaRPr lang="ru-RU" kern="12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+mj-lt"/>
                <a:buAutoNum type="arabicParenR"/>
              </a:pPr>
              <a:endParaRPr lang="ru-RU" kern="1200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3295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5F8C1B-8A65-421D-9CF0-46460184C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71"/>
            <a:ext cx="10053438" cy="858089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cs typeface="Arial" panose="020B0604020202020204" pitchFamily="34" charset="0"/>
              </a:rPr>
              <a:t>Стандарт оказания наземной санитарной авиации</a:t>
            </a:r>
            <a:endParaRPr lang="ru-RU" sz="32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EDD542F-9230-4E0C-9E74-0579E0A87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800" smtClean="0">
                <a:solidFill>
                  <a:srgbClr val="002060"/>
                </a:solidFill>
                <a:latin typeface="Arial Narrow" panose="020B0606020202030204" pitchFamily="34" charset="0"/>
              </a:rPr>
              <a:pPr/>
              <a:t>8</a:t>
            </a:fld>
            <a:endParaRPr lang="ru-RU" sz="280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0CCB89-48A6-4604-9E8C-3B3C9D73A4E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32196FD7-86A6-485D-8BBF-C402B458CCFB}"/>
              </a:ext>
            </a:extLst>
          </p:cNvPr>
          <p:cNvSpPr/>
          <p:nvPr/>
        </p:nvSpPr>
        <p:spPr>
          <a:xfrm>
            <a:off x="1781175" y="1951759"/>
            <a:ext cx="101867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утверждении Правил оказания скорой медицинской помощи в Республике Казахстан»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D45E82C-D60C-4A82-B65D-DC3DEAE9CF2F}"/>
              </a:ext>
            </a:extLst>
          </p:cNvPr>
          <p:cNvSpPr/>
          <p:nvPr/>
        </p:nvSpPr>
        <p:spPr>
          <a:xfrm>
            <a:off x="244420" y="1484417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754DB95-C900-4E52-9FF5-0ADB7A8851A5}"/>
              </a:ext>
            </a:extLst>
          </p:cNvPr>
          <p:cNvSpPr txBox="1"/>
          <p:nvPr/>
        </p:nvSpPr>
        <p:spPr>
          <a:xfrm>
            <a:off x="879898" y="1589823"/>
            <a:ext cx="11088000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Министра здравоохранения Республики Казахстан от 3 июля 2017 года №450 </a:t>
            </a:r>
          </a:p>
        </p:txBody>
      </p:sp>
      <p:pic>
        <p:nvPicPr>
          <p:cNvPr id="11" name="Рисунок 10" descr="Документ">
            <a:extLst>
              <a:ext uri="{FF2B5EF4-FFF2-40B4-BE49-F238E27FC236}">
                <a16:creationId xmlns:a16="http://schemas.microsoft.com/office/drawing/2014/main" xmlns="" id="{AB3F4B46-961F-4D93-B567-52B375FDC4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44420" y="1484417"/>
            <a:ext cx="554400" cy="55440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7F6DDD90-E61E-446F-A6C2-8BDC99900777}"/>
              </a:ext>
            </a:extLst>
          </p:cNvPr>
          <p:cNvSpPr/>
          <p:nvPr/>
        </p:nvSpPr>
        <p:spPr>
          <a:xfrm>
            <a:off x="224103" y="2645741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BADAF34-F043-4E63-AE4E-745B4B9F2238}"/>
              </a:ext>
            </a:extLst>
          </p:cNvPr>
          <p:cNvSpPr txBox="1"/>
          <p:nvPr/>
        </p:nvSpPr>
        <p:spPr>
          <a:xfrm>
            <a:off x="879898" y="2741142"/>
            <a:ext cx="110880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 информации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46B121CC-EEB6-4187-BD42-C6C92F2A2224}"/>
              </a:ext>
            </a:extLst>
          </p:cNvPr>
          <p:cNvSpPr/>
          <p:nvPr/>
        </p:nvSpPr>
        <p:spPr>
          <a:xfrm>
            <a:off x="1781174" y="3122554"/>
            <a:ext cx="101867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 отчетности №40</a:t>
            </a:r>
          </a:p>
        </p:txBody>
      </p:sp>
      <p:pic>
        <p:nvPicPr>
          <p:cNvPr id="23" name="Рисунок 22" descr="Облачные вычисления">
            <a:extLst>
              <a:ext uri="{FF2B5EF4-FFF2-40B4-BE49-F238E27FC236}">
                <a16:creationId xmlns:a16="http://schemas.microsoft.com/office/drawing/2014/main" xmlns="" id="{29DEF333-F8B5-4550-B378-74D8027055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44420" y="2678138"/>
            <a:ext cx="554400" cy="554400"/>
          </a:xfrm>
          <a:prstGeom prst="rect">
            <a:avLst/>
          </a:prstGeom>
        </p:spPr>
      </p:pic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174B4FAB-EA06-4D91-AFA2-5094CB7D2EE5}"/>
              </a:ext>
            </a:extLst>
          </p:cNvPr>
          <p:cNvSpPr/>
          <p:nvPr/>
        </p:nvSpPr>
        <p:spPr>
          <a:xfrm>
            <a:off x="224103" y="3596123"/>
            <a:ext cx="554400" cy="55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FDA435F8-29E5-4DE1-B65E-B70A723F6BEF}"/>
              </a:ext>
            </a:extLst>
          </p:cNvPr>
          <p:cNvSpPr txBox="1"/>
          <p:nvPr/>
        </p:nvSpPr>
        <p:spPr>
          <a:xfrm>
            <a:off x="879898" y="3692632"/>
            <a:ext cx="110880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оплаты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097DB7E5-134C-43B5-B725-DB57C2119CD2}"/>
              </a:ext>
            </a:extLst>
          </p:cNvPr>
          <p:cNvSpPr/>
          <p:nvPr/>
        </p:nvSpPr>
        <p:spPr>
          <a:xfrm>
            <a:off x="1781174" y="4215006"/>
            <a:ext cx="1018672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Оплата поставщику за оказание медицинской помощи, связанной с транспортировкой квалифицированных специалистов и (или) больного санитарным транспортом осуществляется по тарифу за один вызов медицинской помощи</a:t>
            </a:r>
          </a:p>
        </p:txBody>
      </p:sp>
      <p:pic>
        <p:nvPicPr>
          <p:cNvPr id="28" name="Рисунок 27" descr="Монеты">
            <a:extLst>
              <a:ext uri="{FF2B5EF4-FFF2-40B4-BE49-F238E27FC236}">
                <a16:creationId xmlns:a16="http://schemas.microsoft.com/office/drawing/2014/main" xmlns="" id="{172857B9-E252-425E-AA12-12475C27D1E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224103" y="3596123"/>
            <a:ext cx="554400" cy="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687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D45738-9D3A-4FAA-A45F-BDD5CBEB9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8372"/>
            <a:ext cx="9919504" cy="52784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Планирование объемов скорой медицинской помощи</a:t>
            </a:r>
            <a:endParaRPr lang="ru-RU" sz="32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B5A88E2-C73B-4EC3-9EC9-DAC75C29B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782" y="920230"/>
            <a:ext cx="10515600" cy="556649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000" b="1" dirty="0">
                <a:solidFill>
                  <a:srgbClr val="002060"/>
                </a:solidFill>
                <a:cs typeface="Arial" panose="020B0604020202020204" pitchFamily="34" charset="0"/>
              </a:rPr>
              <a:t>Планируемый объем расходов на оказание медицинской помощи, связанной с транспортировкой квалифицированных специалистов и (или) больного санитарным автотранспортом (наземная санитарная авиация) определяется путем умножения количества вызовов на тариф:</a:t>
            </a:r>
          </a:p>
          <a:p>
            <a:pPr marL="0" indent="0" algn="ctr">
              <a:buNone/>
            </a:pPr>
            <a:endParaRPr lang="ru-RU" sz="30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000" b="1" dirty="0">
                <a:solidFill>
                  <a:srgbClr val="002060"/>
                </a:solidFill>
                <a:cs typeface="Arial" panose="020B0604020202020204" pitchFamily="34" charset="0"/>
              </a:rPr>
              <a:t>V</a:t>
            </a:r>
            <a:r>
              <a:rPr lang="ru-RU" sz="3000" b="1" dirty="0">
                <a:solidFill>
                  <a:srgbClr val="002060"/>
                </a:solidFill>
                <a:cs typeface="Arial" panose="020B0604020202020204" pitchFamily="34" charset="0"/>
              </a:rPr>
              <a:t> =</a:t>
            </a:r>
            <a:r>
              <a:rPr lang="en-US" sz="3000" b="1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u-RU" sz="3000" b="1" dirty="0">
                <a:solidFill>
                  <a:srgbClr val="002060"/>
                </a:solidFill>
                <a:cs typeface="Arial" panose="020B0604020202020204" pitchFamily="34" charset="0"/>
              </a:rPr>
              <a:t>К * Т</a:t>
            </a:r>
            <a:r>
              <a:rPr lang="en-US" sz="3000" b="1" dirty="0">
                <a:solidFill>
                  <a:srgbClr val="002060"/>
                </a:solidFill>
                <a:cs typeface="Arial" panose="020B0604020202020204" pitchFamily="34" charset="0"/>
              </a:rPr>
              <a:t>, </a:t>
            </a:r>
            <a:r>
              <a:rPr lang="kk-KZ" sz="3000" b="1" dirty="0">
                <a:solidFill>
                  <a:srgbClr val="002060"/>
                </a:solidFill>
                <a:cs typeface="Arial" panose="020B0604020202020204" pitchFamily="34" charset="0"/>
              </a:rPr>
              <a:t>где</a:t>
            </a:r>
          </a:p>
          <a:p>
            <a:pPr marL="0" indent="0" algn="ctr">
              <a:buNone/>
            </a:pPr>
            <a:endParaRPr lang="kk-KZ" sz="30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600" b="1" dirty="0">
                <a:solidFill>
                  <a:srgbClr val="002060"/>
                </a:solidFill>
                <a:cs typeface="Arial" panose="020B0604020202020204" pitchFamily="34" charset="0"/>
              </a:rPr>
              <a:t>К - </a:t>
            </a:r>
            <a:r>
              <a:rPr lang="ru-RU" sz="2600" dirty="0">
                <a:solidFill>
                  <a:srgbClr val="002060"/>
                </a:solidFill>
                <a:cs typeface="Arial" panose="020B0604020202020204" pitchFamily="34" charset="0"/>
              </a:rPr>
              <a:t>количество вызовов медицинской помощи, связанной с транспортировкой квалифицированных специалистов и (или) больного санитарным автотранспортом (наземная санитарная авиация)</a:t>
            </a:r>
          </a:p>
          <a:p>
            <a:pPr marL="0" indent="0">
              <a:buNone/>
            </a:pPr>
            <a:r>
              <a:rPr lang="ru-RU" sz="2600" b="1" dirty="0">
                <a:solidFill>
                  <a:srgbClr val="002060"/>
                </a:solidFill>
                <a:cs typeface="Arial" panose="020B0604020202020204" pitchFamily="34" charset="0"/>
              </a:rPr>
              <a:t>Т</a:t>
            </a:r>
            <a:r>
              <a:rPr lang="ru-RU" sz="2600" dirty="0">
                <a:solidFill>
                  <a:srgbClr val="002060"/>
                </a:solidFill>
                <a:cs typeface="Arial" panose="020B0604020202020204" pitchFamily="34" charset="0"/>
              </a:rPr>
              <a:t> - тариф на оказание медицинской помощи, связанной с транспортировкой квалифицированных специалистов и (или) больного санитарным автотранспортом (наземная санитарная авиация) </a:t>
            </a:r>
          </a:p>
          <a:p>
            <a:endParaRPr lang="ru-RU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6454A5B-7048-49DC-A287-F135F36FB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4B16B-2415-433A-AD2A-53AB704091BE}" type="slidenum">
              <a:rPr lang="ru-RU" sz="2400" smtClean="0"/>
              <a:pPr/>
              <a:t>9</a:t>
            </a:fld>
            <a:endParaRPr lang="ru-RU" sz="240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F2D2BCE-35BE-4DC7-84BD-0D3F612D97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438" y="90388"/>
            <a:ext cx="1981489" cy="64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428408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Основной шаблон_русский язык" id="{0A8C7656-F76C-46AA-85A7-DD27892E43C5}" vid="{0ADB2EDF-CF78-462B-9A14-B510D6C061E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6855</TotalTime>
  <Words>6111</Words>
  <Application>Microsoft Office PowerPoint</Application>
  <PresentationFormat>Произвольный</PresentationFormat>
  <Paragraphs>942</Paragraphs>
  <Slides>73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73</vt:i4>
      </vt:variant>
    </vt:vector>
  </HeadingPairs>
  <TitlesOfParts>
    <vt:vector size="74" baseType="lpstr">
      <vt:lpstr>1_Тема Office</vt:lpstr>
      <vt:lpstr>ПЛАНИРОВАНИЕ ОБЪЕМОВ МЕДИЦИНСКОЙ  ПОМОЩИ ПО ПАКЕТАМ ГОБМП/ОСМС</vt:lpstr>
      <vt:lpstr>Презентация PowerPoint</vt:lpstr>
      <vt:lpstr>Презентация PowerPoint</vt:lpstr>
      <vt:lpstr>СКОРАЯ МЕДИЦИНСКАЯ ПОМОЩЬ</vt:lpstr>
      <vt:lpstr>Стандарт оказания скорой медицинской помощи</vt:lpstr>
      <vt:lpstr>Планирование объемов первичной медико-санитарной помощи</vt:lpstr>
      <vt:lpstr>САНИТАРНАЯ АВИАЦИЯ  (НАЗЕМНАЯ)</vt:lpstr>
      <vt:lpstr>Стандарт оказания наземной санитарной авиации</vt:lpstr>
      <vt:lpstr>Планирование объемов скорой медицинской помощи</vt:lpstr>
      <vt:lpstr>ПЕРВИЧНАЯ МЕДИКО-САНИТАРНАЯ ПОМОЩЬ</vt:lpstr>
      <vt:lpstr>Стандарт оказания первичной медико-санитарной помощи</vt:lpstr>
      <vt:lpstr>Планирование объемов первичной медико-санитарной помощи</vt:lpstr>
      <vt:lpstr>Методы оплаты первичной медико-санитарной помощи</vt:lpstr>
      <vt:lpstr>       РАСЧЕТ БАЗОВОГО ПОДУШЕВОГО НОРМАТИВА (ПО 801 ПРИКАЗУ)</vt:lpstr>
      <vt:lpstr>Расчет СКПН</vt:lpstr>
      <vt:lpstr>    Расчет экологической надбавки (предложение)</vt:lpstr>
      <vt:lpstr>Расчет сельской надбавки</vt:lpstr>
      <vt:lpstr>       Расчет школьной медицины (предложение) и ФКУ</vt:lpstr>
      <vt:lpstr>ПРОФИЛАКТИЧЕСКИЕ ОСМОТРЫ (СКРИНИНГИ)</vt:lpstr>
      <vt:lpstr>Нормативно-правовое регулирование в сфере проведения профилактических осмотров</vt:lpstr>
      <vt:lpstr>Целевые группы лиц, подлежащих скринингу  в рамках ГОБМП</vt:lpstr>
      <vt:lpstr>Целевые группы лиц, подлежащих профилактическим медицинским осмотрам в системе ОСМС (проект)</vt:lpstr>
      <vt:lpstr>Планирование объемов затрат на профилактические осмотры</vt:lpstr>
      <vt:lpstr>КОНСУЛЬТАТИВНО-ДИАГНОСТИЧЕСКАЯ ПОМОЩЬ</vt:lpstr>
      <vt:lpstr>Нормативно-правовое регулирование в сфере оказания консультативно-диагностической помощи</vt:lpstr>
      <vt:lpstr>Презентация PowerPoint</vt:lpstr>
      <vt:lpstr>Презентация PowerPoint</vt:lpstr>
      <vt:lpstr>Презентация PowerPoint</vt:lpstr>
      <vt:lpstr>Планирование объемов консультативно-диагностической помощи</vt:lpstr>
      <vt:lpstr>СТАЦИОНАРНАЯ И СТАЦИОНАРОЗАМЕЩАЮЩАЯ МЕДИЦИНСКАЯ ПОМОЩЬ</vt:lpstr>
      <vt:lpstr>Нормативно-правовое регулирование в сфере оказания СМП и СЗТ</vt:lpstr>
      <vt:lpstr>Стационарная и стационарзамещающая медицинская помощь в рамках ГОБМП</vt:lpstr>
      <vt:lpstr>Стационарная и стационарзамещающая медицинская помощь в системе ОСМС</vt:lpstr>
      <vt:lpstr>Презентация PowerPoint</vt:lpstr>
      <vt:lpstr>Планирование объемов и затрат на оказание стационарной медицинской помощи</vt:lpstr>
      <vt:lpstr>Планирование затрат на оказание высокотехнологичных медицинских услуг в рамках ГОБМП и в системе ОСМС</vt:lpstr>
      <vt:lpstr>ВОССТАНОВИТЕЛЬНОЕ ЛЕЧЕНИЕ И МЕДИЦИНСКАЯ РЕАБИЛИТАЦИЯ</vt:lpstr>
      <vt:lpstr>Нормативно-правовое регулирование в сфере оказания медицинской реабилитации и восстановительного лечения</vt:lpstr>
      <vt:lpstr>Планирование объемов и затрат на оказание реабилитации 3 этапа в рамках ГОБМП</vt:lpstr>
      <vt:lpstr>ПАЛЛИАТИВНАЯ ПОМОЩЬ И СЕСТРИНСКИЙ УХОД</vt:lpstr>
      <vt:lpstr>Нормативно-правовое регулирование в сфере оказания паллиативной помощи и сестринского ухода</vt:lpstr>
      <vt:lpstr>Планирование оказания услуг паллиативной помощи и сестринского ухода</vt:lpstr>
      <vt:lpstr>Перечень категорий населения, которым оказывается  паллиативная помощь и сестринский уход</vt:lpstr>
      <vt:lpstr>Паллиативная помощь</vt:lpstr>
      <vt:lpstr>Планирование объемов и затрат на оказание паллиативной помощи и сестринского ухода в рамках ГОБМП</vt:lpstr>
      <vt:lpstr>МЕДИЦИНСКАЯ ПОМОЩЬ ОНКОЛОГИЧЕСКИМ БОЛЬНЫМ </vt:lpstr>
      <vt:lpstr>Действующая правовая основа формирования бюджета ГОБМП (планирование)</vt:lpstr>
      <vt:lpstr>Порядок оплаты услуг онкологическим больным</vt:lpstr>
      <vt:lpstr>Порядок оплаты услуг онкологическим больным</vt:lpstr>
      <vt:lpstr>ОКАЗАНИЕ МЕДИЦИНСКОЙ ПОМОЩИ ТУБЕРКУЛЕЗНЫМ БОЛЬНЫМ</vt:lpstr>
      <vt:lpstr>Нормативно-правовое регулирование в сфере оказания медицинской помощи туберкулезным больным</vt:lpstr>
      <vt:lpstr>Планирование оказания услуг больным туберкулезом</vt:lpstr>
      <vt:lpstr>Планирование объемов затрат на оказание медицинской помощи больным туберкулезом</vt:lpstr>
      <vt:lpstr>МЕДИКО-СОЦИАЛЬНАЯ ПОМОЩЬ ВИЧ-ИНФИЦИРОВАННЫМ И (ИЛИ) БОЛЬНЫМ СПИД</vt:lpstr>
      <vt:lpstr>Планирование оказания медико-социальной помощи ВИЧ-инфицированным и (или) больным СПИД</vt:lpstr>
      <vt:lpstr>Планирование затрат на оказание медико-социальной помощи ВИЧ-инфицированным и (или) больным СПИД в рамках ГОБМП</vt:lpstr>
      <vt:lpstr>МЕДИЦИНСКАЯ ПОМОЩЬ БОЛЬНЫМ ИНФЕКЦИОННЫМИ ЗАБОЛЕВАНИЯМИ </vt:lpstr>
      <vt:lpstr>Планирование оказания медицинской помощи больным инфекционными заболеваниями </vt:lpstr>
      <vt:lpstr>Нормативно-правовое регулирование в сфере оказания медицинской помощи больным инфекционными заболеваниями </vt:lpstr>
      <vt:lpstr>Подходы планирования объемов и затрат на оказание медицинской помощи больным инфекционными заболеваниями </vt:lpstr>
      <vt:lpstr>Оценка эффективности работы поставщиков медицинских услуг</vt:lpstr>
      <vt:lpstr>Закуп медицинской помощи больным инфекционными заболеваниями вне ГНСЗ</vt:lpstr>
      <vt:lpstr>Медицинская помощь больным с психическими и поведенческими расстройствами, вызванными употреблением психоактивных веществ</vt:lpstr>
      <vt:lpstr>Нормативно-правовое регулирование в сфере оказания  медицинской помощи больным с психическими и поведенческими расстройствами, вызванными употреблением психоактивных веществ</vt:lpstr>
      <vt:lpstr>Планирование объемов затрат на оказание медицинской помощи больным с психическими и поведенческими расстройствами, вызванными употреблением психоактивных веществ</vt:lpstr>
      <vt:lpstr>МЕДИКО-СОЦИАЛЬНАЯ ПОМОЩЬ ЛИЦАМ, СТРАДАЮЩИМ ПСИХИЧЕСКИМИ РАССТРОЙСТВАМИ (ЗАБОЛЕВАНИЯМИ)</vt:lpstr>
      <vt:lpstr>Планирование объемов и затрат на оказание медико-социальной помощи лицам, страдающим психическими расстройствами (заболеваниями).</vt:lpstr>
      <vt:lpstr>ПРОВЕДЕНИЕ ПАТОЛОГОАНАТОМИЧЕСКОЙ ДИАГНОСТИКИ</vt:lpstr>
      <vt:lpstr>Планирование затрат на проведение патологоанатомической диагностики</vt:lpstr>
      <vt:lpstr>Показатели организаций, осуществляющих деятельность в сфере патологической анатомии</vt:lpstr>
      <vt:lpstr>ДЕЯТЕЛЬНОСТЬ В СФЕРЕ ЗАГОТОВКИ КРОВИ И ЕЕ КОМПОНЕНТОВ</vt:lpstr>
      <vt:lpstr>Планирование затрат на услуги по обеспечению препаратами и компонентами крови</vt:lpstr>
      <vt:lpstr>Планирование объемов и затрат на деятельность в сфере заготовки крови и ее компонентов в рамках ГОБМП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Плана закупа на 2019 год</dc:title>
  <dc:creator>Айгуль Берегенова</dc:creator>
  <cp:lastModifiedBy>Aiman Z. Rauandina</cp:lastModifiedBy>
  <cp:revision>333</cp:revision>
  <cp:lastPrinted>2019-02-27T06:01:00Z</cp:lastPrinted>
  <dcterms:created xsi:type="dcterms:W3CDTF">2019-01-10T05:34:52Z</dcterms:created>
  <dcterms:modified xsi:type="dcterms:W3CDTF">2019-07-02T04:10:03Z</dcterms:modified>
</cp:coreProperties>
</file>